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0" r:id="rId3"/>
    <p:sldId id="262" r:id="rId4"/>
    <p:sldId id="256" r:id="rId5"/>
    <p:sldId id="261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84C9F1-43A4-4D89-8F5C-D972414A58D3}" type="datetimeFigureOut">
              <a:rPr lang="en-CA" smtClean="0"/>
              <a:pPr/>
              <a:t>2014-02-21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BD5E6B-3AE8-4DBA-8EAB-DC12C35AF7A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1.gstatic.com/images?q=tbn:ANd9GcRgI5ZDgrsV0xBDIydtPfY7RFCPxSFGhJNtna2cpMJ3RCUUfiba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2057400" cy="20574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229600" cy="1139552"/>
          </a:xfrm>
        </p:spPr>
        <p:txBody>
          <a:bodyPr/>
          <a:lstStyle/>
          <a:p>
            <a:r>
              <a:rPr lang="en-CA" dirty="0" err="1" smtClean="0"/>
              <a:t>TacTICAl</a:t>
            </a:r>
            <a:r>
              <a:rPr lang="en-CA" dirty="0" smtClean="0"/>
              <a:t> Planning: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6400800" cy="817382"/>
          </a:xfrm>
        </p:spPr>
        <p:txBody>
          <a:bodyPr/>
          <a:lstStyle/>
          <a:p>
            <a:r>
              <a:rPr lang="en-CA" sz="3600" dirty="0" smtClean="0">
                <a:solidFill>
                  <a:srgbClr val="002060"/>
                </a:solidFill>
              </a:rPr>
              <a:t>The Missing Link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09600"/>
            <a:ext cx="7643192" cy="803176"/>
          </a:xfrm>
        </p:spPr>
        <p:txBody>
          <a:bodyPr/>
          <a:lstStyle/>
          <a:p>
            <a:pPr algn="ctr"/>
            <a:r>
              <a:rPr lang="en-C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988840"/>
            <a:ext cx="7643192" cy="4248472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chemeClr val="bg2"/>
                </a:solidFill>
              </a:rPr>
              <a:t> </a:t>
            </a:r>
            <a:r>
              <a:rPr lang="en-CA" sz="2800" dirty="0" smtClean="0">
                <a:solidFill>
                  <a:srgbClr val="002060"/>
                </a:solidFill>
              </a:rPr>
              <a:t>Comprehensive strategic planning alone is not enough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FRPA model does not require inclusive tactical planning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Without inclusive tactical planning, social license may dissolve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There is a range of FRPA tools to enable tactical planning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Outcomes must be meaningful (durable, </a:t>
            </a:r>
            <a:r>
              <a:rPr lang="en-CA" sz="2800" dirty="0" err="1" smtClean="0">
                <a:solidFill>
                  <a:srgbClr val="002060"/>
                </a:solidFill>
              </a:rPr>
              <a:t>monitorable</a:t>
            </a:r>
            <a:r>
              <a:rPr lang="en-CA" sz="2800" dirty="0" smtClean="0">
                <a:solidFill>
                  <a:srgbClr val="002060"/>
                </a:solidFill>
              </a:rPr>
              <a:t>, enforceable).</a:t>
            </a:r>
            <a:endParaRPr lang="en-CA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End</a:t>
            </a:r>
            <a:endParaRPr lang="en-CA" dirty="0"/>
          </a:p>
        </p:txBody>
      </p:sp>
      <p:pic>
        <p:nvPicPr>
          <p:cNvPr id="24578" name="Picture 2" descr="https://encrypted-tbn0.gstatic.com/images?q=tbn:ANd9GcQwmb6wVDoueM05Nz0VjvXx1Ur_nZwVIoaUJ8pqnsPVcicrxNY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898" y="1556792"/>
            <a:ext cx="3745318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CA" sz="3200" dirty="0" smtClean="0"/>
              <a:t>Background – CCLUP Strategic Plans</a:t>
            </a:r>
            <a:endParaRPr lang="en-C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852936"/>
            <a:ext cx="252028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solidFill>
                  <a:srgbClr val="002060"/>
                </a:solidFill>
              </a:rPr>
              <a:t>GAR Orders</a:t>
            </a:r>
          </a:p>
          <a:p>
            <a:pPr algn="ctr"/>
            <a:endParaRPr lang="en-CA" sz="1600" dirty="0" smtClean="0">
              <a:solidFill>
                <a:srgbClr val="002060"/>
              </a:solidFill>
            </a:endParaRPr>
          </a:p>
          <a:p>
            <a:r>
              <a:rPr lang="en-CA" sz="1600" dirty="0" smtClean="0">
                <a:solidFill>
                  <a:srgbClr val="002060"/>
                </a:solidFill>
              </a:rPr>
              <a:t>WHA – Caribou (Northern &amp; Mountain) &amp; others</a:t>
            </a:r>
          </a:p>
          <a:p>
            <a:endParaRPr lang="en-CA" sz="1600" dirty="0" smtClean="0">
              <a:solidFill>
                <a:srgbClr val="002060"/>
              </a:solidFill>
            </a:endParaRPr>
          </a:p>
          <a:p>
            <a:endParaRPr lang="en-CA" sz="1600" dirty="0" smtClean="0">
              <a:solidFill>
                <a:srgbClr val="002060"/>
              </a:solidFill>
            </a:endParaRPr>
          </a:p>
          <a:p>
            <a:r>
              <a:rPr lang="en-CA" sz="1600" dirty="0" smtClean="0">
                <a:solidFill>
                  <a:srgbClr val="002060"/>
                </a:solidFill>
              </a:rPr>
              <a:t>UWR – Mule Deer Winter Ranges</a:t>
            </a:r>
            <a:endParaRPr lang="en-CA" sz="1600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2852936"/>
            <a:ext cx="3600400" cy="3785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solidFill>
                  <a:srgbClr val="002060"/>
                </a:solidFill>
              </a:rPr>
              <a:t>LU Order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Landscape Units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Wildlife Tree Retention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OGMAs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Critical Habitat for fish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Community Areas of Special Concern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Lakes Mgt Zones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Lakes Classification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S4 Stream Management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Birch Retention 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Grassland Benchmark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Scenic Areas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Buffered Trails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High Value Wetlands for Moose</a:t>
            </a:r>
          </a:p>
          <a:p>
            <a:r>
              <a:rPr lang="en-CA" sz="1600" dirty="0" smtClean="0">
                <a:solidFill>
                  <a:srgbClr val="002060"/>
                </a:solidFill>
              </a:rPr>
              <a:t>Grizzly Bear feeding sites</a:t>
            </a:r>
            <a:endParaRPr lang="en-CA" sz="1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1052736"/>
            <a:ext cx="38884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Cariboo-</a:t>
            </a:r>
            <a:r>
              <a:rPr lang="en-CA" dirty="0" err="1" smtClean="0">
                <a:solidFill>
                  <a:srgbClr val="002060"/>
                </a:solidFill>
              </a:rPr>
              <a:t>Chilcotin</a:t>
            </a:r>
            <a:r>
              <a:rPr lang="en-CA" dirty="0" smtClean="0">
                <a:solidFill>
                  <a:srgbClr val="002060"/>
                </a:solidFill>
              </a:rPr>
              <a:t> Land Use Plan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2132856"/>
            <a:ext cx="38884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Sub-Regional Plans (spatial)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39952" y="1628800"/>
            <a:ext cx="432048" cy="40201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Down Arrow 10"/>
          <p:cNvSpPr/>
          <p:nvPr/>
        </p:nvSpPr>
        <p:spPr>
          <a:xfrm rot="18629849">
            <a:off x="6751944" y="2079241"/>
            <a:ext cx="504056" cy="75899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Down Arrow 11"/>
          <p:cNvSpPr/>
          <p:nvPr/>
        </p:nvSpPr>
        <p:spPr>
          <a:xfrm rot="2834159">
            <a:off x="1673362" y="2124049"/>
            <a:ext cx="504056" cy="75899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 - MPB</a:t>
            </a:r>
            <a:endParaRPr lang="en-CA" dirty="0"/>
          </a:p>
        </p:txBody>
      </p:sp>
      <p:pic>
        <p:nvPicPr>
          <p:cNvPr id="19458" name="Picture 2" descr="https://encrypted-tbn2.gstatic.com/images?q=tbn:ANd9GcQACbdBb2n2DHOsePGZ7LPYn339x-FpRSW0YIxzV2pkh3B9L4p_6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3358815" cy="35909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868144" y="3789040"/>
            <a:ext cx="108012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Up Arrow 5"/>
          <p:cNvSpPr/>
          <p:nvPr/>
        </p:nvSpPr>
        <p:spPr>
          <a:xfrm>
            <a:off x="5364088" y="2132856"/>
            <a:ext cx="2088232" cy="1512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940152" y="450912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AAC</a:t>
            </a:r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25649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UPLIFT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Background: Increased Accountability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899592" y="1340768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i="1" dirty="0" smtClean="0"/>
              <a:t>the </a:t>
            </a:r>
            <a:r>
              <a:rPr lang="en-CA" sz="2000" i="1" dirty="0"/>
              <a:t>Court applied a low threshold </a:t>
            </a:r>
            <a:r>
              <a:rPr lang="en-CA" sz="2000" i="1" dirty="0" smtClean="0"/>
              <a:t>for</a:t>
            </a:r>
          </a:p>
          <a:p>
            <a:endParaRPr lang="en-CA" sz="2000" i="1" dirty="0"/>
          </a:p>
          <a:p>
            <a:r>
              <a:rPr lang="en-CA" sz="2000" dirty="0"/>
              <a:t>finding an infringement of aboriginal rights - essentially any </a:t>
            </a:r>
            <a:r>
              <a:rPr lang="en-CA" sz="2000" dirty="0" smtClean="0"/>
              <a:t>management decision </a:t>
            </a:r>
            <a:r>
              <a:rPr lang="en-CA" sz="2000" dirty="0"/>
              <a:t>which </a:t>
            </a:r>
            <a:r>
              <a:rPr lang="en-CA" sz="2000" u="sng" dirty="0">
                <a:solidFill>
                  <a:srgbClr val="FFC000"/>
                </a:solidFill>
              </a:rPr>
              <a:t>reduces wildlife diversity, abundance or habitat </a:t>
            </a:r>
            <a:r>
              <a:rPr lang="en-CA" sz="2000" dirty="0"/>
              <a:t>may be </a:t>
            </a:r>
            <a:r>
              <a:rPr lang="en-CA" sz="2000" dirty="0" smtClean="0"/>
              <a:t>an infringement </a:t>
            </a:r>
            <a:r>
              <a:rPr lang="en-CA" sz="2000" dirty="0"/>
              <a:t>of aboriginal rights to hunt or trap. </a:t>
            </a:r>
            <a:endParaRPr lang="en-CA" sz="2000" dirty="0" smtClean="0"/>
          </a:p>
          <a:p>
            <a:endParaRPr lang="en-CA" sz="2000" dirty="0" smtClean="0"/>
          </a:p>
          <a:p>
            <a:endParaRPr lang="en-CA" sz="2000" dirty="0"/>
          </a:p>
        </p:txBody>
      </p:sp>
      <p:sp>
        <p:nvSpPr>
          <p:cNvPr id="5" name="Rectangle 4"/>
          <p:cNvSpPr/>
          <p:nvPr/>
        </p:nvSpPr>
        <p:spPr>
          <a:xfrm>
            <a:off x="899592" y="3933056"/>
            <a:ext cx="705678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 smtClean="0"/>
              <a:t>In the Court's </a:t>
            </a:r>
            <a:r>
              <a:rPr lang="en-CA" sz="2000" i="1" dirty="0" smtClean="0"/>
              <a:t>opinion:</a:t>
            </a:r>
          </a:p>
          <a:p>
            <a:endParaRPr lang="en-CA" sz="2000" i="1" dirty="0" smtClean="0"/>
          </a:p>
          <a:p>
            <a:r>
              <a:rPr lang="en-CA" sz="2000" dirty="0" smtClean="0"/>
              <a:t>• "A legislative scheme that manages solely for timber, with all other values as a constraint on that objective, faces a formidable challenge when called upon to balance Aboriginal rights with the economic interests of the larger society";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Issues</a:t>
            </a:r>
            <a:endParaRPr lang="en-CA" dirty="0"/>
          </a:p>
        </p:txBody>
      </p:sp>
      <p:pic>
        <p:nvPicPr>
          <p:cNvPr id="2050" name="Picture 2" descr="http://thetyee.cachefly.net/News/2012/02/16/clear-cut-for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217" y="2304624"/>
            <a:ext cx="8304635" cy="37166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1916832"/>
            <a:ext cx="2448272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</a:rPr>
              <a:t>Rate of Cut</a:t>
            </a:r>
          </a:p>
          <a:p>
            <a:pPr algn="ctr"/>
            <a:endParaRPr lang="en-CA" sz="2400" dirty="0" smtClean="0">
              <a:solidFill>
                <a:srgbClr val="002060"/>
              </a:solidFill>
            </a:endParaRPr>
          </a:p>
          <a:p>
            <a:pPr algn="ctr"/>
            <a:r>
              <a:rPr lang="en-CA" sz="2400" dirty="0" smtClean="0">
                <a:solidFill>
                  <a:srgbClr val="002060"/>
                </a:solidFill>
              </a:rPr>
              <a:t>...despite consistency with FSP </a:t>
            </a:r>
          </a:p>
          <a:p>
            <a:pPr algn="ctr"/>
            <a:endParaRPr lang="en-CA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1844824"/>
            <a:ext cx="3024336" cy="33239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2060"/>
                </a:solidFill>
              </a:rPr>
              <a:t> Landscape vs.   	license area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2060"/>
                </a:solidFill>
              </a:rPr>
              <a:t> Multiple operators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2060"/>
                </a:solidFill>
              </a:rPr>
              <a:t> Space and time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2060"/>
                </a:solidFill>
              </a:rPr>
              <a:t> Take </a:t>
            </a:r>
            <a:r>
              <a:rPr lang="en-CA" sz="2400" dirty="0" err="1" smtClean="0">
                <a:solidFill>
                  <a:srgbClr val="002060"/>
                </a:solidFill>
              </a:rPr>
              <a:t>vs</a:t>
            </a:r>
            <a:r>
              <a:rPr lang="en-CA" sz="2400" dirty="0" smtClean="0">
                <a:solidFill>
                  <a:srgbClr val="002060"/>
                </a:solidFill>
              </a:rPr>
              <a:t> Leave</a:t>
            </a:r>
          </a:p>
          <a:p>
            <a:pPr>
              <a:buFont typeface="Arial" pitchFamily="34" charset="0"/>
              <a:buChar char="•"/>
            </a:pPr>
            <a:endParaRPr lang="en-CA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86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Examples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2060848"/>
            <a:ext cx="7086600" cy="2736304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CA" sz="2400" dirty="0" smtClean="0">
                <a:solidFill>
                  <a:srgbClr val="002060"/>
                </a:solidFill>
              </a:rPr>
              <a:t> </a:t>
            </a:r>
            <a:r>
              <a:rPr lang="en-CA" sz="2800" dirty="0" smtClean="0">
                <a:solidFill>
                  <a:srgbClr val="002060"/>
                </a:solidFill>
              </a:rPr>
              <a:t>South </a:t>
            </a:r>
            <a:r>
              <a:rPr lang="en-CA" sz="2800" dirty="0" err="1" smtClean="0">
                <a:solidFill>
                  <a:srgbClr val="002060"/>
                </a:solidFill>
              </a:rPr>
              <a:t>Chilcotin</a:t>
            </a:r>
            <a:endParaRPr lang="en-CA" sz="2800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CA" sz="2800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</a:t>
            </a:r>
            <a:r>
              <a:rPr lang="en-CA" sz="2800" dirty="0" err="1" smtClean="0">
                <a:solidFill>
                  <a:srgbClr val="002060"/>
                </a:solidFill>
              </a:rPr>
              <a:t>Canim</a:t>
            </a:r>
            <a:r>
              <a:rPr lang="en-CA" sz="2800" dirty="0" smtClean="0">
                <a:solidFill>
                  <a:srgbClr val="002060"/>
                </a:solidFill>
              </a:rPr>
              <a:t> Lake</a:t>
            </a:r>
          </a:p>
          <a:p>
            <a:pPr>
              <a:buFont typeface="Courier New" pitchFamily="49" charset="0"/>
              <a:buChar char="o"/>
            </a:pPr>
            <a:endParaRPr lang="en-CA" sz="2800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West Quesnel</a:t>
            </a:r>
            <a:endParaRPr lang="en-CA" sz="2800" dirty="0">
              <a:solidFill>
                <a:srgbClr val="002060"/>
              </a:solidFill>
            </a:endParaRPr>
          </a:p>
        </p:txBody>
      </p:sp>
      <p:pic>
        <p:nvPicPr>
          <p:cNvPr id="20482" name="Picture 2" descr="https://encrypted-tbn2.gstatic.com/images?q=tbn:ANd9GcSI5kOQeKkIWJyiU_MUVXZsW_Jgw8U3vgs-NFCcCuwYrR8W5Un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340768"/>
            <a:ext cx="3076575" cy="1333501"/>
          </a:xfrm>
          <a:prstGeom prst="rect">
            <a:avLst/>
          </a:prstGeom>
          <a:noFill/>
        </p:spPr>
      </p:pic>
      <p:pic>
        <p:nvPicPr>
          <p:cNvPr id="20484" name="Picture 4" descr="http://cdn.outdoorcanada.ca.s3.amazonaws.com/wp-content/uploads/2013/08/shutterstock_130932683-e13769258403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437112"/>
            <a:ext cx="3312368" cy="2208246"/>
          </a:xfrm>
          <a:prstGeom prst="rect">
            <a:avLst/>
          </a:prstGeom>
          <a:noFill/>
        </p:spPr>
      </p:pic>
      <p:pic>
        <p:nvPicPr>
          <p:cNvPr id="20486" name="Picture 6" descr="https://encrypted-tbn0.gstatic.com/images?q=tbn:ANd9GcSK2obZAT0rRUPXt3dImw3u23AHASZ1hhqkG5yJoN-sy_mNp4f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780928"/>
            <a:ext cx="2914650" cy="1571626"/>
          </a:xfrm>
          <a:prstGeom prst="rect">
            <a:avLst/>
          </a:prstGeom>
          <a:noFill/>
        </p:spPr>
      </p:pic>
      <p:pic>
        <p:nvPicPr>
          <p:cNvPr id="20488" name="Picture 8" descr="https://encrypted-tbn0.gstatic.com/images?q=tbn:ANd9GcRhb2aTgzqxUUEO2ibTvo5WBnEVBz-6vZ5wFiID66a56Gv_SXJ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924944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Need: Tactical Planning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2132856"/>
            <a:ext cx="41764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Strategic Planning (CCLUP, TSR)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5229200"/>
            <a:ext cx="432048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Operational Planning (CP, RP)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6296" y="3573016"/>
            <a:ext cx="129614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r>
              <a:rPr lang="en-CA" dirty="0" smtClean="0">
                <a:solidFill>
                  <a:srgbClr val="002060"/>
                </a:solidFill>
              </a:rPr>
              <a:t>FSP</a:t>
            </a:r>
          </a:p>
          <a:p>
            <a:pPr algn="ctr"/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861048"/>
            <a:ext cx="43204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Tactical Planning (what, when, where)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852936"/>
            <a:ext cx="1656184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Legal objectives</a:t>
            </a: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r>
              <a:rPr lang="en-CA" dirty="0" smtClean="0">
                <a:solidFill>
                  <a:srgbClr val="002060"/>
                </a:solidFill>
              </a:rPr>
              <a:t>Increased professional initiative &amp; inclusiveness</a:t>
            </a:r>
          </a:p>
          <a:p>
            <a:pPr algn="ctr"/>
            <a:endParaRPr lang="en-CA" dirty="0">
              <a:solidFill>
                <a:srgbClr val="002060"/>
              </a:solidFill>
            </a:endParaRPr>
          </a:p>
        </p:txBody>
      </p:sp>
      <p:cxnSp>
        <p:nvCxnSpPr>
          <p:cNvPr id="9" name="Straight Arrow Connector 8"/>
          <p:cNvCxnSpPr>
            <a:stCxn id="3" idx="3"/>
            <a:endCxn id="5" idx="0"/>
          </p:cNvCxnSpPr>
          <p:nvPr/>
        </p:nvCxnSpPr>
        <p:spPr>
          <a:xfrm>
            <a:off x="6516216" y="2317522"/>
            <a:ext cx="1368152" cy="1255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5" idx="0"/>
          </p:cNvCxnSpPr>
          <p:nvPr/>
        </p:nvCxnSpPr>
        <p:spPr>
          <a:xfrm>
            <a:off x="6516216" y="2317522"/>
            <a:ext cx="1368152" cy="12554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4" idx="3"/>
          </p:cNvCxnSpPr>
          <p:nvPr/>
        </p:nvCxnSpPr>
        <p:spPr>
          <a:xfrm flipH="1">
            <a:off x="6660232" y="4496346"/>
            <a:ext cx="1224136" cy="917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Up-Down Arrow 13"/>
          <p:cNvSpPr/>
          <p:nvPr/>
        </p:nvSpPr>
        <p:spPr>
          <a:xfrm>
            <a:off x="1043608" y="3645024"/>
            <a:ext cx="360040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ight Arrow 14"/>
          <p:cNvSpPr/>
          <p:nvPr/>
        </p:nvSpPr>
        <p:spPr>
          <a:xfrm>
            <a:off x="6804248" y="386104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ight Arrow 15"/>
          <p:cNvSpPr/>
          <p:nvPr/>
        </p:nvSpPr>
        <p:spPr>
          <a:xfrm>
            <a:off x="1907704" y="3861048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09600"/>
            <a:ext cx="7859216" cy="1091208"/>
          </a:xfrm>
        </p:spPr>
        <p:txBody>
          <a:bodyPr/>
          <a:lstStyle/>
          <a:p>
            <a:pPr algn="ctr"/>
            <a:r>
              <a:rPr lang="en-CA" dirty="0" smtClean="0"/>
              <a:t>Failure to Adjust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15346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CA" dirty="0" smtClean="0">
                <a:solidFill>
                  <a:srgbClr val="002060"/>
                </a:solidFill>
              </a:rPr>
              <a:t> </a:t>
            </a:r>
            <a:r>
              <a:rPr lang="en-CA" sz="2800" dirty="0" smtClean="0">
                <a:solidFill>
                  <a:srgbClr val="002060"/>
                </a:solidFill>
              </a:rPr>
              <a:t>Legal license but not social license</a:t>
            </a:r>
          </a:p>
          <a:p>
            <a:pPr>
              <a:buFont typeface="Courier New" pitchFamily="49" charset="0"/>
              <a:buChar char="o"/>
            </a:pPr>
            <a:endParaRPr lang="en-CA" sz="2800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Fuel FN litigation</a:t>
            </a:r>
          </a:p>
          <a:p>
            <a:pPr>
              <a:buFont typeface="Courier New" pitchFamily="49" charset="0"/>
              <a:buChar char="o"/>
            </a:pPr>
            <a:endParaRPr lang="en-CA" sz="2800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CA" dirty="0" smtClean="0">
                <a:solidFill>
                  <a:srgbClr val="002060"/>
                </a:solidFill>
              </a:rPr>
              <a:t>  </a:t>
            </a:r>
            <a:r>
              <a:rPr lang="en-CA" sz="2800" dirty="0" smtClean="0">
                <a:solidFill>
                  <a:srgbClr val="002060"/>
                </a:solidFill>
              </a:rPr>
              <a:t>Provoke opposition and direct action</a:t>
            </a:r>
            <a:endParaRPr lang="en-C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09600"/>
            <a:ext cx="7643192" cy="1163216"/>
          </a:xfrm>
        </p:spPr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Salvage and MPB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624" y="2507786"/>
            <a:ext cx="7499176" cy="3297478"/>
          </a:xfrm>
        </p:spPr>
        <p:txBody>
          <a:bodyPr>
            <a:normAutofit/>
          </a:bodyPr>
          <a:lstStyle/>
          <a:p>
            <a:r>
              <a:rPr lang="en-CA" sz="2800" b="1" dirty="0" smtClean="0">
                <a:solidFill>
                  <a:srgbClr val="002060"/>
                </a:solidFill>
              </a:rPr>
              <a:t>Reactive vs. Proactive approach</a:t>
            </a:r>
            <a:r>
              <a:rPr lang="en-CA" sz="2800" dirty="0" smtClean="0">
                <a:solidFill>
                  <a:srgbClr val="002060"/>
                </a:solidFill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Plan access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Plan what to leave; not just what to take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Plan together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>
                <a:solidFill>
                  <a:srgbClr val="002060"/>
                </a:solidFill>
              </a:rPr>
              <a:t> Focus on maximum mortality, not on minimum license requirements</a:t>
            </a:r>
          </a:p>
          <a:p>
            <a:pPr>
              <a:buFont typeface="Courier New" pitchFamily="49" charset="0"/>
              <a:buChar char="o"/>
            </a:pPr>
            <a:endParaRPr lang="en-CA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231</TotalTime>
  <Words>343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TacTICAl Planning:</vt:lpstr>
      <vt:lpstr>Background – CCLUP Strategic Plans</vt:lpstr>
      <vt:lpstr>Background - MPB</vt:lpstr>
      <vt:lpstr>Background: Increased Accountability</vt:lpstr>
      <vt:lpstr>Issues</vt:lpstr>
      <vt:lpstr>Examples </vt:lpstr>
      <vt:lpstr>Need: Tactical Planning</vt:lpstr>
      <vt:lpstr>Failure to Adjust</vt:lpstr>
      <vt:lpstr>Salvage and MPB</vt:lpstr>
      <vt:lpstr>Conclusion</vt:lpstr>
      <vt:lpstr>The End</vt:lpstr>
    </vt:vector>
  </TitlesOfParts>
  <Company>Province of British Columbia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Case – Fish and Widlife</dc:title>
  <dc:creator>rhoffos</dc:creator>
  <cp:lastModifiedBy>rhoffos</cp:lastModifiedBy>
  <cp:revision>29</cp:revision>
  <dcterms:created xsi:type="dcterms:W3CDTF">2014-02-19T00:13:01Z</dcterms:created>
  <dcterms:modified xsi:type="dcterms:W3CDTF">2014-02-21T19:22:41Z</dcterms:modified>
</cp:coreProperties>
</file>