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9"/>
  </p:notesMasterIdLst>
  <p:sldIdLst>
    <p:sldId id="256" r:id="rId2"/>
    <p:sldId id="258" r:id="rId3"/>
    <p:sldId id="270" r:id="rId4"/>
    <p:sldId id="271" r:id="rId5"/>
    <p:sldId id="272" r:id="rId6"/>
    <p:sldId id="265" r:id="rId7"/>
    <p:sldId id="267" r:id="rId8"/>
    <p:sldId id="266" r:id="rId9"/>
    <p:sldId id="269" r:id="rId10"/>
    <p:sldId id="273" r:id="rId11"/>
    <p:sldId id="276" r:id="rId12"/>
    <p:sldId id="277" r:id="rId13"/>
    <p:sldId id="280" r:id="rId14"/>
    <p:sldId id="279" r:id="rId15"/>
    <p:sldId id="281" r:id="rId16"/>
    <p:sldId id="275" r:id="rId17"/>
    <p:sldId id="268" r:id="rId1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07B0B"/>
    <a:srgbClr val="FFFF66"/>
    <a:srgbClr val="00CC00"/>
    <a:srgbClr val="D927C4"/>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2148" autoAdjust="0"/>
  </p:normalViewPr>
  <p:slideViewPr>
    <p:cSldViewPr>
      <p:cViewPr varScale="1">
        <p:scale>
          <a:sx n="69" d="100"/>
          <a:sy n="69" d="100"/>
        </p:scale>
        <p:origin x="-1500" y="-102"/>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CA"/>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0A125429-86D6-4CCA-BD72-50CA73CCF9E9}" type="datetimeFigureOut">
              <a:rPr lang="en-CA" smtClean="0"/>
              <a:pPr/>
              <a:t>06/03/2016</a:t>
            </a:fld>
            <a:endParaRPr lang="en-CA"/>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CA"/>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CA"/>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F79A0F1F-E587-4697-B413-56032E09EAF2}" type="slidenum">
              <a:rPr lang="en-CA" smtClean="0"/>
              <a:pPr/>
              <a:t>‹#›</a:t>
            </a:fld>
            <a:endParaRPr lang="en-CA"/>
          </a:p>
        </p:txBody>
      </p:sp>
    </p:spTree>
    <p:extLst>
      <p:ext uri="{BB962C8B-B14F-4D97-AF65-F5344CB8AC3E}">
        <p14:creationId xmlns="" xmlns:p14="http://schemas.microsoft.com/office/powerpoint/2010/main" val="2543033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F79A0F1F-E587-4697-B413-56032E09EAF2}" type="slidenum">
              <a:rPr lang="en-CA" smtClean="0"/>
              <a:pPr/>
              <a:t>1</a:t>
            </a:fld>
            <a:endParaRPr lang="en-CA"/>
          </a:p>
        </p:txBody>
      </p:sp>
    </p:spTree>
    <p:extLst>
      <p:ext uri="{BB962C8B-B14F-4D97-AF65-F5344CB8AC3E}">
        <p14:creationId xmlns="" xmlns:p14="http://schemas.microsoft.com/office/powerpoint/2010/main" val="31832215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What is the result in BC,</a:t>
            </a:r>
          </a:p>
          <a:p>
            <a:endParaRPr lang="en-CA" dirty="0" smtClean="0"/>
          </a:p>
          <a:p>
            <a:r>
              <a:rPr lang="en-CA" dirty="0" smtClean="0"/>
              <a:t>Based on this figure</a:t>
            </a:r>
            <a:r>
              <a:rPr lang="en-CA" baseline="0" dirty="0" smtClean="0"/>
              <a:t> – using best available forest inventory data  - suggests the area of young forest has actually declined over the past 50 or so years</a:t>
            </a:r>
          </a:p>
          <a:p>
            <a:endParaRPr lang="en-CA" baseline="0" dirty="0" smtClean="0"/>
          </a:p>
          <a:p>
            <a:r>
              <a:rPr lang="en-CA" baseline="0" dirty="0" smtClean="0"/>
              <a:t>Old forests – generally &gt;250 years stayed the same,</a:t>
            </a:r>
          </a:p>
          <a:p>
            <a:endParaRPr lang="en-CA" baseline="0" dirty="0" smtClean="0"/>
          </a:p>
          <a:p>
            <a:r>
              <a:rPr lang="en-CA" baseline="0" dirty="0" smtClean="0"/>
              <a:t>But the area of the land in mature forest aged 80 to 160 years has increased  as forests have regenerated and become older following historic disturbances </a:t>
            </a:r>
            <a:r>
              <a:rPr lang="en-CA" baseline="0" dirty="0" err="1" smtClean="0"/>
              <a:t>disturbances</a:t>
            </a:r>
            <a:r>
              <a:rPr lang="en-CA" baseline="0" dirty="0" smtClean="0"/>
              <a:t>.</a:t>
            </a:r>
          </a:p>
          <a:p>
            <a:endParaRPr lang="en-CA" baseline="0" dirty="0" smtClean="0"/>
          </a:p>
          <a:p>
            <a:r>
              <a:rPr lang="en-CA" baseline="0" dirty="0" smtClean="0"/>
              <a:t>However, this can be highly variable depending on where you </a:t>
            </a:r>
            <a:endParaRPr lang="en-CA" dirty="0"/>
          </a:p>
        </p:txBody>
      </p:sp>
      <p:sp>
        <p:nvSpPr>
          <p:cNvPr id="4" name="Slide Number Placeholder 3"/>
          <p:cNvSpPr>
            <a:spLocks noGrp="1"/>
          </p:cNvSpPr>
          <p:nvPr>
            <p:ph type="sldNum" sz="quarter" idx="10"/>
          </p:nvPr>
        </p:nvSpPr>
        <p:spPr/>
        <p:txBody>
          <a:bodyPr/>
          <a:lstStyle/>
          <a:p>
            <a:fld id="{F79A0F1F-E587-4697-B413-56032E09EAF2}" type="slidenum">
              <a:rPr lang="en-CA" smtClean="0"/>
              <a:pPr/>
              <a:t>10</a:t>
            </a:fld>
            <a:endParaRPr lang="en-CA"/>
          </a:p>
        </p:txBody>
      </p:sp>
    </p:spTree>
    <p:extLst>
      <p:ext uri="{BB962C8B-B14F-4D97-AF65-F5344CB8AC3E}">
        <p14:creationId xmlns="" xmlns:p14="http://schemas.microsoft.com/office/powerpoint/2010/main" val="2458819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In this area around </a:t>
            </a:r>
            <a:r>
              <a:rPr lang="en-CA" dirty="0" err="1" smtClean="0"/>
              <a:t>kamloops</a:t>
            </a:r>
            <a:r>
              <a:rPr lang="en-CA" dirty="0" smtClean="0"/>
              <a:t> – we can see the combined effects of MPB and associated salvage over</a:t>
            </a:r>
            <a:r>
              <a:rPr lang="en-CA" baseline="0" dirty="0" smtClean="0"/>
              <a:t> the past decade or so on the pine-dominated plateaus. </a:t>
            </a:r>
          </a:p>
          <a:p>
            <a:endParaRPr lang="en-CA" baseline="0" dirty="0" smtClean="0"/>
          </a:p>
          <a:p>
            <a:r>
              <a:rPr lang="en-CA" baseline="0" dirty="0" smtClean="0"/>
              <a:t>In some BGC subzones, this has reduced the area of mature and old forest from almost 60% to 35, increase area of early and mid-seral forest </a:t>
            </a:r>
            <a:endParaRPr lang="en-CA" dirty="0"/>
          </a:p>
        </p:txBody>
      </p:sp>
      <p:sp>
        <p:nvSpPr>
          <p:cNvPr id="4" name="Slide Number Placeholder 3"/>
          <p:cNvSpPr>
            <a:spLocks noGrp="1"/>
          </p:cNvSpPr>
          <p:nvPr>
            <p:ph type="sldNum" sz="quarter" idx="10"/>
          </p:nvPr>
        </p:nvSpPr>
        <p:spPr/>
        <p:txBody>
          <a:bodyPr/>
          <a:lstStyle/>
          <a:p>
            <a:fld id="{F79A0F1F-E587-4697-B413-56032E09EAF2}" type="slidenum">
              <a:rPr lang="en-CA" smtClean="0"/>
              <a:pPr/>
              <a:t>11</a:t>
            </a:fld>
            <a:endParaRPr lang="en-CA"/>
          </a:p>
        </p:txBody>
      </p:sp>
    </p:spTree>
    <p:extLst>
      <p:ext uri="{BB962C8B-B14F-4D97-AF65-F5344CB8AC3E}">
        <p14:creationId xmlns="" xmlns:p14="http://schemas.microsoft.com/office/powerpoint/2010/main" val="18526505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In the wet belt</a:t>
            </a:r>
            <a:r>
              <a:rPr lang="en-CA" baseline="0" dirty="0" smtClean="0"/>
              <a:t> area North of Clearwater, bordering Wells gray park we can see a general gain in the forested area – with blue showing older </a:t>
            </a:r>
            <a:r>
              <a:rPr lang="en-CA" baseline="0" dirty="0" err="1" smtClean="0"/>
              <a:t>cutblocks</a:t>
            </a:r>
            <a:r>
              <a:rPr lang="en-CA" baseline="0" dirty="0" smtClean="0"/>
              <a:t> and fires regenerating. This is largely due to the shift in harvest away from this area due to MPB salvage in the south of the Kamloops TSA and the implementation of reserves and restricted harvesting with the Mountain Caribou recovery plan. </a:t>
            </a:r>
          </a:p>
          <a:p>
            <a:endParaRPr lang="en-CA" baseline="0" dirty="0" smtClean="0"/>
          </a:p>
          <a:p>
            <a:r>
              <a:rPr lang="en-CA" baseline="0" dirty="0" smtClean="0"/>
              <a:t>In the ESSF wc2 BGC subzone – within the Kamloops TSA – the area of early seral dropped area of mid-seral and older forests increased as older disturbances age, and in some cases </a:t>
            </a:r>
          </a:p>
        </p:txBody>
      </p:sp>
      <p:sp>
        <p:nvSpPr>
          <p:cNvPr id="4" name="Slide Number Placeholder 3"/>
          <p:cNvSpPr>
            <a:spLocks noGrp="1"/>
          </p:cNvSpPr>
          <p:nvPr>
            <p:ph type="sldNum" sz="quarter" idx="10"/>
          </p:nvPr>
        </p:nvSpPr>
        <p:spPr/>
        <p:txBody>
          <a:bodyPr/>
          <a:lstStyle/>
          <a:p>
            <a:fld id="{F79A0F1F-E587-4697-B413-56032E09EAF2}" type="slidenum">
              <a:rPr lang="en-CA" smtClean="0"/>
              <a:pPr/>
              <a:t>12</a:t>
            </a:fld>
            <a:endParaRPr lang="en-CA"/>
          </a:p>
        </p:txBody>
      </p:sp>
    </p:spTree>
    <p:extLst>
      <p:ext uri="{BB962C8B-B14F-4D97-AF65-F5344CB8AC3E}">
        <p14:creationId xmlns="" xmlns:p14="http://schemas.microsoft.com/office/powerpoint/2010/main" val="7613181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F79A0F1F-E587-4697-B413-56032E09EAF2}" type="slidenum">
              <a:rPr lang="en-CA" smtClean="0"/>
              <a:pPr/>
              <a:t>16</a:t>
            </a:fld>
            <a:endParaRPr lang="en-CA"/>
          </a:p>
        </p:txBody>
      </p:sp>
    </p:spTree>
    <p:extLst>
      <p:ext uri="{BB962C8B-B14F-4D97-AF65-F5344CB8AC3E}">
        <p14:creationId xmlns="" xmlns:p14="http://schemas.microsoft.com/office/powerpoint/2010/main" val="26020179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CA" dirty="0" smtClean="0"/>
              <a:t>Actions put forward today and in the future will shape the forested landscapes for the next decades centuries</a:t>
            </a:r>
          </a:p>
          <a:p>
            <a:endParaRPr lang="en-CA" dirty="0"/>
          </a:p>
        </p:txBody>
      </p:sp>
      <p:sp>
        <p:nvSpPr>
          <p:cNvPr id="4" name="Slide Number Placeholder 3"/>
          <p:cNvSpPr>
            <a:spLocks noGrp="1"/>
          </p:cNvSpPr>
          <p:nvPr>
            <p:ph type="sldNum" sz="quarter" idx="10"/>
          </p:nvPr>
        </p:nvSpPr>
        <p:spPr/>
        <p:txBody>
          <a:bodyPr/>
          <a:lstStyle/>
          <a:p>
            <a:fld id="{F79A0F1F-E587-4697-B413-56032E09EAF2}" type="slidenum">
              <a:rPr lang="en-CA" smtClean="0"/>
              <a:pPr/>
              <a:t>17</a:t>
            </a:fld>
            <a:endParaRPr lang="en-CA"/>
          </a:p>
        </p:txBody>
      </p:sp>
    </p:spTree>
    <p:extLst>
      <p:ext uri="{BB962C8B-B14F-4D97-AF65-F5344CB8AC3E}">
        <p14:creationId xmlns="" xmlns:p14="http://schemas.microsoft.com/office/powerpoint/2010/main" val="12226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John K asked me to speak as a “young” forest professional and comment on our work as positive force for change – not that young </a:t>
            </a:r>
          </a:p>
          <a:p>
            <a:r>
              <a:rPr lang="en-CA" dirty="0" smtClean="0"/>
              <a:t>I wanted to reflect on 20 year</a:t>
            </a:r>
            <a:r>
              <a:rPr lang="en-CA" baseline="0" dirty="0" smtClean="0"/>
              <a:t> career starting out as forestry student – masters degree – research on lichen, mountain caribou</a:t>
            </a:r>
          </a:p>
          <a:p>
            <a:r>
              <a:rPr lang="en-CA" baseline="0" dirty="0" smtClean="0"/>
              <a:t>Work in government over the last 10 years, dealing with large-scale change on the landscape associated with MPB salvage , and last few years working on developing a framework for assessing and managing cumulative effects </a:t>
            </a:r>
            <a:br>
              <a:rPr lang="en-CA" baseline="0" dirty="0" smtClean="0"/>
            </a:br>
            <a:r>
              <a:rPr lang="en-CA" baseline="0" dirty="0" smtClean="0"/>
              <a:t>Cumulative effects </a:t>
            </a:r>
            <a:r>
              <a:rPr lang="en-CA" baseline="0" dirty="0" err="1" smtClean="0"/>
              <a:t>assesment</a:t>
            </a:r>
            <a:r>
              <a:rPr lang="en-CA" baseline="0" dirty="0" smtClean="0"/>
              <a:t> involves understanding the combined effects of past, present and future human activities and natural disturbances on things we value </a:t>
            </a:r>
          </a:p>
          <a:p>
            <a:r>
              <a:rPr lang="en-CA" baseline="0" dirty="0" smtClean="0"/>
              <a:t>To date, our work has focused largely on the past and present, with hopes of looking to the future </a:t>
            </a:r>
          </a:p>
          <a:p>
            <a:r>
              <a:rPr lang="en-CA" baseline="0" dirty="0" smtClean="0"/>
              <a:t>I am very interested in the history part – it is very important</a:t>
            </a:r>
            <a:endParaRPr lang="en-CA" dirty="0" smtClean="0"/>
          </a:p>
          <a:p>
            <a:endParaRPr lang="en-CA" baseline="0" dirty="0" smtClean="0"/>
          </a:p>
        </p:txBody>
      </p:sp>
      <p:sp>
        <p:nvSpPr>
          <p:cNvPr id="4" name="Slide Number Placeholder 3"/>
          <p:cNvSpPr>
            <a:spLocks noGrp="1"/>
          </p:cNvSpPr>
          <p:nvPr>
            <p:ph type="sldNum" sz="quarter" idx="10"/>
          </p:nvPr>
        </p:nvSpPr>
        <p:spPr/>
        <p:txBody>
          <a:bodyPr/>
          <a:lstStyle/>
          <a:p>
            <a:fld id="{F79A0F1F-E587-4697-B413-56032E09EAF2}" type="slidenum">
              <a:rPr lang="en-CA" smtClean="0"/>
              <a:pPr/>
              <a:t>2</a:t>
            </a:fld>
            <a:endParaRPr lang="en-CA"/>
          </a:p>
        </p:txBody>
      </p:sp>
    </p:spTree>
    <p:extLst>
      <p:ext uri="{BB962C8B-B14F-4D97-AF65-F5344CB8AC3E}">
        <p14:creationId xmlns="" xmlns:p14="http://schemas.microsoft.com/office/powerpoint/2010/main" val="23855336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Why is Understanding History Important – well, it repeats itself</a:t>
            </a:r>
            <a:endParaRPr lang="en-CA" dirty="0"/>
          </a:p>
        </p:txBody>
      </p:sp>
      <p:sp>
        <p:nvSpPr>
          <p:cNvPr id="4" name="Slide Number Placeholder 3"/>
          <p:cNvSpPr>
            <a:spLocks noGrp="1"/>
          </p:cNvSpPr>
          <p:nvPr>
            <p:ph type="sldNum" sz="quarter" idx="10"/>
          </p:nvPr>
        </p:nvSpPr>
        <p:spPr/>
        <p:txBody>
          <a:bodyPr/>
          <a:lstStyle/>
          <a:p>
            <a:fld id="{F79A0F1F-E587-4697-B413-56032E09EAF2}" type="slidenum">
              <a:rPr lang="en-CA" smtClean="0"/>
              <a:pPr/>
              <a:t>3</a:t>
            </a:fld>
            <a:endParaRPr lang="en-CA"/>
          </a:p>
        </p:txBody>
      </p:sp>
    </p:spTree>
    <p:extLst>
      <p:ext uri="{BB962C8B-B14F-4D97-AF65-F5344CB8AC3E}">
        <p14:creationId xmlns="" xmlns:p14="http://schemas.microsoft.com/office/powerpoint/2010/main" val="1860299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Historic</a:t>
            </a:r>
            <a:r>
              <a:rPr lang="en-CA" baseline="0" dirty="0" smtClean="0"/>
              <a:t> factors are often the cause of many current issues</a:t>
            </a:r>
          </a:p>
          <a:p>
            <a:endParaRPr lang="en-CA" baseline="0" dirty="0" smtClean="0"/>
          </a:p>
          <a:p>
            <a:r>
              <a:rPr lang="en-CA" dirty="0" smtClean="0"/>
              <a:t>For example; </a:t>
            </a:r>
          </a:p>
          <a:p>
            <a:r>
              <a:rPr lang="en-CA" dirty="0" smtClean="0"/>
              <a:t>Sweden,</a:t>
            </a:r>
            <a:r>
              <a:rPr lang="en-CA" baseline="0" dirty="0" smtClean="0"/>
              <a:t> practicing industrial forestry at a large- scale for much longer than in BC, primarily small privately owned parcels of land</a:t>
            </a:r>
          </a:p>
          <a:p>
            <a:endParaRPr lang="en-CA" baseline="0" dirty="0" smtClean="0"/>
          </a:p>
          <a:p>
            <a:r>
              <a:rPr lang="en-CA" baseline="0" dirty="0" smtClean="0"/>
              <a:t>Industrial forestry reduced important structural attributes ( large trees, snags, large downed logs)  </a:t>
            </a:r>
            <a:endParaRPr lang="en-CA" dirty="0"/>
          </a:p>
        </p:txBody>
      </p:sp>
      <p:sp>
        <p:nvSpPr>
          <p:cNvPr id="4" name="Slide Number Placeholder 3"/>
          <p:cNvSpPr>
            <a:spLocks noGrp="1"/>
          </p:cNvSpPr>
          <p:nvPr>
            <p:ph type="sldNum" sz="quarter" idx="10"/>
          </p:nvPr>
        </p:nvSpPr>
        <p:spPr/>
        <p:txBody>
          <a:bodyPr/>
          <a:lstStyle/>
          <a:p>
            <a:fld id="{F79A0F1F-E587-4697-B413-56032E09EAF2}" type="slidenum">
              <a:rPr lang="en-CA" smtClean="0"/>
              <a:pPr/>
              <a:t>4</a:t>
            </a:fld>
            <a:endParaRPr lang="en-CA"/>
          </a:p>
        </p:txBody>
      </p:sp>
    </p:spTree>
    <p:extLst>
      <p:ext uri="{BB962C8B-B14F-4D97-AF65-F5344CB8AC3E}">
        <p14:creationId xmlns="" xmlns:p14="http://schemas.microsoft.com/office/powerpoint/2010/main" val="23422047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Other</a:t>
            </a:r>
            <a:r>
              <a:rPr lang="en-CA" baseline="0" dirty="0" smtClean="0"/>
              <a:t> factors may be resulting in unexpected changes</a:t>
            </a:r>
            <a:endParaRPr lang="en-CA" dirty="0" smtClean="0"/>
          </a:p>
          <a:p>
            <a:endParaRPr lang="en-CA" dirty="0" smtClean="0"/>
          </a:p>
          <a:p>
            <a:r>
              <a:rPr lang="en-CA" baseline="0" dirty="0" smtClean="0"/>
              <a:t>For example in the Northeast US, </a:t>
            </a:r>
            <a:r>
              <a:rPr lang="en-CA" dirty="0" smtClean="0"/>
              <a:t>Increase in forested areas with abandonment of agricultural land as the population increases and becomes more urbanized.</a:t>
            </a:r>
            <a:r>
              <a:rPr lang="en-CA" baseline="0" dirty="0" smtClean="0"/>
              <a:t> </a:t>
            </a:r>
            <a:endParaRPr lang="en-CA" dirty="0" smtClean="0"/>
          </a:p>
          <a:p>
            <a:endParaRPr lang="en-CA" dirty="0" smtClean="0"/>
          </a:p>
          <a:p>
            <a:r>
              <a:rPr lang="en-CA" dirty="0" smtClean="0"/>
              <a:t>This has led</a:t>
            </a:r>
            <a:r>
              <a:rPr lang="en-CA" baseline="0" dirty="0" smtClean="0"/>
              <a:t> to the r</a:t>
            </a:r>
            <a:r>
              <a:rPr lang="en-CA" dirty="0" smtClean="0"/>
              <a:t>e-colonization of extirpated species such as American Marten that were lost over a century ago</a:t>
            </a:r>
            <a:r>
              <a:rPr lang="en-CA" baseline="0" dirty="0" smtClean="0"/>
              <a:t> due to the combined effects of habitat loss and trapping. </a:t>
            </a:r>
            <a:endParaRPr lang="en-CA" dirty="0" smtClean="0"/>
          </a:p>
          <a:p>
            <a:endParaRPr lang="en-CA" dirty="0"/>
          </a:p>
        </p:txBody>
      </p:sp>
      <p:sp>
        <p:nvSpPr>
          <p:cNvPr id="4" name="Slide Number Placeholder 3"/>
          <p:cNvSpPr>
            <a:spLocks noGrp="1"/>
          </p:cNvSpPr>
          <p:nvPr>
            <p:ph type="sldNum" sz="quarter" idx="10"/>
          </p:nvPr>
        </p:nvSpPr>
        <p:spPr/>
        <p:txBody>
          <a:bodyPr/>
          <a:lstStyle/>
          <a:p>
            <a:fld id="{F79A0F1F-E587-4697-B413-56032E09EAF2}" type="slidenum">
              <a:rPr lang="en-CA" smtClean="0"/>
              <a:pPr/>
              <a:t>5</a:t>
            </a:fld>
            <a:endParaRPr lang="en-CA"/>
          </a:p>
        </p:txBody>
      </p:sp>
    </p:spTree>
    <p:extLst>
      <p:ext uri="{BB962C8B-B14F-4D97-AF65-F5344CB8AC3E}">
        <p14:creationId xmlns="" xmlns:p14="http://schemas.microsoft.com/office/powerpoint/2010/main" val="25812517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In BC, where large-scale industrial forestry is more recent, climate and natural disturbances have played a large in shaping our forests </a:t>
            </a:r>
          </a:p>
          <a:p>
            <a:r>
              <a:rPr lang="en-CA" dirty="0" smtClean="0"/>
              <a:t>Starting with the ‘hockey stick’ that shows changes</a:t>
            </a:r>
            <a:r>
              <a:rPr lang="en-CA" baseline="0" dirty="0" smtClean="0"/>
              <a:t> in climate in the past 1000 years – want to focus on </a:t>
            </a:r>
            <a:r>
              <a:rPr lang="en-CA" baseline="0" dirty="0" err="1" smtClean="0"/>
              <a:t>teh</a:t>
            </a:r>
            <a:r>
              <a:rPr lang="en-CA" baseline="0" dirty="0" smtClean="0"/>
              <a:t> last 150 years in particular</a:t>
            </a:r>
            <a:endParaRPr lang="en-CA" dirty="0" smtClean="0"/>
          </a:p>
          <a:p>
            <a:r>
              <a:rPr lang="en-CA" dirty="0" smtClean="0"/>
              <a:t>Sets a context Understand the role of Climate in shaping the forests we have today </a:t>
            </a:r>
            <a:br>
              <a:rPr lang="en-CA" dirty="0" smtClean="0"/>
            </a:br>
            <a:endParaRPr lang="en-CA" dirty="0"/>
          </a:p>
        </p:txBody>
      </p:sp>
      <p:sp>
        <p:nvSpPr>
          <p:cNvPr id="4" name="Slide Number Placeholder 3"/>
          <p:cNvSpPr>
            <a:spLocks noGrp="1"/>
          </p:cNvSpPr>
          <p:nvPr>
            <p:ph type="sldNum" sz="quarter" idx="10"/>
          </p:nvPr>
        </p:nvSpPr>
        <p:spPr/>
        <p:txBody>
          <a:bodyPr/>
          <a:lstStyle/>
          <a:p>
            <a:fld id="{F79A0F1F-E587-4697-B413-56032E09EAF2}" type="slidenum">
              <a:rPr lang="en-CA" smtClean="0"/>
              <a:pPr/>
              <a:t>6</a:t>
            </a:fld>
            <a:endParaRPr lang="en-CA"/>
          </a:p>
        </p:txBody>
      </p:sp>
    </p:spTree>
    <p:extLst>
      <p:ext uri="{BB962C8B-B14F-4D97-AF65-F5344CB8AC3E}">
        <p14:creationId xmlns="" xmlns:p14="http://schemas.microsoft.com/office/powerpoint/2010/main" val="1198975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Various means have been used to reconstruct the disturbance history associated</a:t>
            </a:r>
            <a:r>
              <a:rPr lang="en-CA" baseline="0" dirty="0" smtClean="0"/>
              <a:t> with climate that has shaped the forest of today.</a:t>
            </a:r>
          </a:p>
          <a:p>
            <a:endParaRPr lang="en-CA" baseline="0" dirty="0" smtClean="0"/>
          </a:p>
          <a:p>
            <a:r>
              <a:rPr lang="en-CA" baseline="0" dirty="0" smtClean="0"/>
              <a:t>Spikes in areas burned in dry forests around Kamloops over the past 100 years associated with trends in climate </a:t>
            </a:r>
          </a:p>
          <a:p>
            <a:r>
              <a:rPr lang="en-CA" baseline="0" dirty="0" smtClean="0"/>
              <a:t>Similar trends in glacier national park – with increase disturbances associated with human activity </a:t>
            </a:r>
          </a:p>
          <a:p>
            <a:endParaRPr lang="en-CA" baseline="0" dirty="0" smtClean="0"/>
          </a:p>
          <a:p>
            <a:r>
              <a:rPr lang="en-CA" baseline="0" dirty="0" smtClean="0"/>
              <a:t>And in pine-dominated forests of BCs interior </a:t>
            </a:r>
          </a:p>
          <a:p>
            <a:endParaRPr lang="en-CA" baseline="0" dirty="0" smtClean="0"/>
          </a:p>
          <a:p>
            <a:r>
              <a:rPr lang="en-CA" baseline="0" dirty="0" smtClean="0"/>
              <a:t>Declining trend over the past century – combination of fire suppression, young stands </a:t>
            </a:r>
          </a:p>
          <a:p>
            <a:r>
              <a:rPr lang="en-CA" baseline="0" dirty="0" smtClean="0"/>
              <a:t>Precipitated in MPB outbreak of last 15 years  (add MPB outbreak photo)</a:t>
            </a:r>
          </a:p>
          <a:p>
            <a:endParaRPr lang="en-CA" baseline="0" dirty="0" smtClean="0"/>
          </a:p>
        </p:txBody>
      </p:sp>
      <p:sp>
        <p:nvSpPr>
          <p:cNvPr id="4" name="Slide Number Placeholder 3"/>
          <p:cNvSpPr>
            <a:spLocks noGrp="1"/>
          </p:cNvSpPr>
          <p:nvPr>
            <p:ph type="sldNum" sz="quarter" idx="10"/>
          </p:nvPr>
        </p:nvSpPr>
        <p:spPr/>
        <p:txBody>
          <a:bodyPr/>
          <a:lstStyle/>
          <a:p>
            <a:fld id="{F79A0F1F-E587-4697-B413-56032E09EAF2}" type="slidenum">
              <a:rPr lang="en-CA" smtClean="0"/>
              <a:pPr/>
              <a:t>7</a:t>
            </a:fld>
            <a:endParaRPr lang="en-CA"/>
          </a:p>
        </p:txBody>
      </p:sp>
    </p:spTree>
    <p:extLst>
      <p:ext uri="{BB962C8B-B14F-4D97-AF65-F5344CB8AC3E}">
        <p14:creationId xmlns="" xmlns:p14="http://schemas.microsoft.com/office/powerpoint/2010/main" val="32583208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Land</a:t>
            </a:r>
            <a:r>
              <a:rPr lang="en-CA" baseline="0" dirty="0" smtClean="0"/>
              <a:t> Use and Government Policy also play a large role in changing the forest in BC</a:t>
            </a:r>
          </a:p>
          <a:p>
            <a:endParaRPr lang="en-CA" baseline="0" dirty="0" smtClean="0"/>
          </a:p>
          <a:p>
            <a:r>
              <a:rPr lang="en-CA" baseline="0" dirty="0" smtClean="0"/>
              <a:t>Rapid increase in volume and area harvested in BC after world war 2 to the 1980’s – coast and wetter parts of the interior harvesting was most pronounced</a:t>
            </a:r>
          </a:p>
          <a:p>
            <a:endParaRPr lang="en-CA" baseline="0" dirty="0" smtClean="0"/>
          </a:p>
          <a:p>
            <a:r>
              <a:rPr lang="en-CA" baseline="0" dirty="0" smtClean="0"/>
              <a:t>Stabilized through the 1990’s  with the implementation of land use plan, protected areas strategy, forest practices code and FRPA  </a:t>
            </a:r>
            <a:endParaRPr lang="en-CA" dirty="0"/>
          </a:p>
        </p:txBody>
      </p:sp>
      <p:sp>
        <p:nvSpPr>
          <p:cNvPr id="4" name="Slide Number Placeholder 3"/>
          <p:cNvSpPr>
            <a:spLocks noGrp="1"/>
          </p:cNvSpPr>
          <p:nvPr>
            <p:ph type="sldNum" sz="quarter" idx="10"/>
          </p:nvPr>
        </p:nvSpPr>
        <p:spPr/>
        <p:txBody>
          <a:bodyPr/>
          <a:lstStyle/>
          <a:p>
            <a:fld id="{F79A0F1F-E587-4697-B413-56032E09EAF2}" type="slidenum">
              <a:rPr lang="en-CA" smtClean="0"/>
              <a:pPr/>
              <a:t>8</a:t>
            </a:fld>
            <a:endParaRPr lang="en-CA"/>
          </a:p>
        </p:txBody>
      </p:sp>
    </p:spTree>
    <p:extLst>
      <p:ext uri="{BB962C8B-B14F-4D97-AF65-F5344CB8AC3E}">
        <p14:creationId xmlns="" xmlns:p14="http://schemas.microsoft.com/office/powerpoint/2010/main" val="33593141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Provincially the area protected increased</a:t>
            </a:r>
          </a:p>
          <a:p>
            <a:r>
              <a:rPr lang="en-CA" dirty="0" smtClean="0"/>
              <a:t>On the coast,</a:t>
            </a:r>
            <a:r>
              <a:rPr lang="en-CA" baseline="0" dirty="0" smtClean="0"/>
              <a:t> area harvested declined – EBM strategies </a:t>
            </a:r>
          </a:p>
          <a:p>
            <a:r>
              <a:rPr lang="en-CA" baseline="0" dirty="0" smtClean="0"/>
              <a:t>Recovery strategies for species like Mountain caribou have reserved or restricted harvesting over large areas</a:t>
            </a:r>
            <a:endParaRPr lang="en-CA" dirty="0"/>
          </a:p>
        </p:txBody>
      </p:sp>
      <p:sp>
        <p:nvSpPr>
          <p:cNvPr id="4" name="Slide Number Placeholder 3"/>
          <p:cNvSpPr>
            <a:spLocks noGrp="1"/>
          </p:cNvSpPr>
          <p:nvPr>
            <p:ph type="sldNum" sz="quarter" idx="10"/>
          </p:nvPr>
        </p:nvSpPr>
        <p:spPr/>
        <p:txBody>
          <a:bodyPr/>
          <a:lstStyle/>
          <a:p>
            <a:fld id="{F79A0F1F-E587-4697-B413-56032E09EAF2}" type="slidenum">
              <a:rPr lang="en-CA" smtClean="0"/>
              <a:pPr/>
              <a:t>9</a:t>
            </a:fld>
            <a:endParaRPr lang="en-CA"/>
          </a:p>
        </p:txBody>
      </p:sp>
    </p:spTree>
    <p:extLst>
      <p:ext uri="{BB962C8B-B14F-4D97-AF65-F5344CB8AC3E}">
        <p14:creationId xmlns="" xmlns:p14="http://schemas.microsoft.com/office/powerpoint/2010/main" val="3684301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B0858D1A-2D25-47B9-948D-814ECC1343F8}" type="datetimeFigureOut">
              <a:rPr lang="en-CA" smtClean="0"/>
              <a:pPr/>
              <a:t>06/03/2016</a:t>
            </a:fld>
            <a:endParaRPr lang="en-CA"/>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n-CA"/>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938BFBF4-25C4-4721-BB96-DF691A47BA63}" type="slidenum">
              <a:rPr lang="en-CA" smtClean="0"/>
              <a:pPr/>
              <a:t>‹#›</a:t>
            </a:fld>
            <a:endParaRPr lang="en-CA"/>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858D1A-2D25-47B9-948D-814ECC1343F8}" type="datetimeFigureOut">
              <a:rPr lang="en-CA" smtClean="0"/>
              <a:pPr/>
              <a:t>06/03/2016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38BFBF4-25C4-4721-BB96-DF691A47BA63}" type="slidenum">
              <a:rPr lang="en-CA" smtClean="0"/>
              <a:pPr/>
              <a:t>‹#›</a:t>
            </a:fld>
            <a:endParaRPr lang="en-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smtClean="0"/>
              <a:t>Click to edit Master title style</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858D1A-2D25-47B9-948D-814ECC1343F8}" type="datetimeFigureOut">
              <a:rPr lang="en-CA" smtClean="0"/>
              <a:pPr/>
              <a:t>06/03/2016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38BFBF4-25C4-4721-BB96-DF691A47BA63}" type="slidenum">
              <a:rPr lang="en-CA" smtClean="0"/>
              <a:pPr/>
              <a:t>‹#›</a:t>
            </a:fld>
            <a:endParaRPr lang="en-C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0858D1A-2D25-47B9-948D-814ECC1343F8}" type="datetimeFigureOut">
              <a:rPr lang="en-CA" smtClean="0"/>
              <a:pPr/>
              <a:t>06/03/2016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38BFBF4-25C4-4721-BB96-DF691A47BA63}" type="slidenum">
              <a:rPr lang="en-CA" smtClean="0"/>
              <a:pPr/>
              <a:t>‹#›</a:t>
            </a:fld>
            <a:endParaRPr lang="en-C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0858D1A-2D25-47B9-948D-814ECC1343F8}" type="datetimeFigureOut">
              <a:rPr lang="en-CA" smtClean="0"/>
              <a:pPr/>
              <a:t>06/03/2016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38BFBF4-25C4-4721-BB96-DF691A47BA63}" type="slidenum">
              <a:rPr lang="en-CA" smtClean="0"/>
              <a:pPr/>
              <a:t>‹#›</a:t>
            </a:fld>
            <a:endParaRPr lang="en-C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B0858D1A-2D25-47B9-948D-814ECC1343F8}" type="datetimeFigureOut">
              <a:rPr lang="en-CA" smtClean="0"/>
              <a:pPr/>
              <a:t>06/03/2016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938BFBF4-25C4-4721-BB96-DF691A47BA63}" type="slidenum">
              <a:rPr lang="en-CA" smtClean="0"/>
              <a:pPr/>
              <a:t>‹#›</a:t>
            </a:fld>
            <a:endParaRPr lang="en-CA"/>
          </a:p>
        </p:txBody>
      </p:sp>
      <p:sp>
        <p:nvSpPr>
          <p:cNvPr id="9" name="Content Placeholder 8"/>
          <p:cNvSpPr>
            <a:spLocks noGrp="1"/>
          </p:cNvSpPr>
          <p:nvPr>
            <p:ph sz="quarter" idx="13"/>
          </p:nvPr>
        </p:nvSpPr>
        <p:spPr>
          <a:xfrm>
            <a:off x="1042416" y="2313432"/>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0858D1A-2D25-47B9-948D-814ECC1343F8}" type="datetimeFigureOut">
              <a:rPr lang="en-CA" smtClean="0"/>
              <a:pPr/>
              <a:t>06/03/2016</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938BFBF4-25C4-4721-BB96-DF691A47BA63}" type="slidenum">
              <a:rPr lang="en-CA" smtClean="0"/>
              <a:pPr/>
              <a:t>‹#›</a:t>
            </a:fld>
            <a:endParaRPr lang="en-C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0858D1A-2D25-47B9-948D-814ECC1343F8}" type="datetimeFigureOut">
              <a:rPr lang="en-CA" smtClean="0"/>
              <a:pPr/>
              <a:t>06/03/2016</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938BFBF4-25C4-4721-BB96-DF691A47BA63}" type="slidenum">
              <a:rPr lang="en-CA" smtClean="0"/>
              <a:pPr/>
              <a:t>‹#›</a:t>
            </a:fld>
            <a:endParaRPr lang="en-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858D1A-2D25-47B9-948D-814ECC1343F8}" type="datetimeFigureOut">
              <a:rPr lang="en-CA" smtClean="0"/>
              <a:pPr/>
              <a:t>06/03/2016</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938BFBF4-25C4-4721-BB96-DF691A47BA63}" type="slidenum">
              <a:rPr lang="en-CA" smtClean="0"/>
              <a:pPr/>
              <a:t>‹#›</a:t>
            </a:fld>
            <a:endParaRPr lang="en-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B0858D1A-2D25-47B9-948D-814ECC1343F8}" type="datetimeFigureOut">
              <a:rPr lang="en-CA" smtClean="0"/>
              <a:pPr/>
              <a:t>06/03/2016</a:t>
            </a:fld>
            <a:endParaRPr lang="en-CA"/>
          </a:p>
        </p:txBody>
      </p:sp>
      <p:sp>
        <p:nvSpPr>
          <p:cNvPr id="7" name="Slide Number Placeholder 6"/>
          <p:cNvSpPr>
            <a:spLocks noGrp="1"/>
          </p:cNvSpPr>
          <p:nvPr>
            <p:ph type="sldNum" sz="quarter" idx="12"/>
          </p:nvPr>
        </p:nvSpPr>
        <p:spPr/>
        <p:txBody>
          <a:bodyPr/>
          <a:lstStyle/>
          <a:p>
            <a:fld id="{938BFBF4-25C4-4721-BB96-DF691A47BA63}" type="slidenum">
              <a:rPr lang="en-CA" smtClean="0"/>
              <a:pPr/>
              <a:t>‹#›</a:t>
            </a:fld>
            <a:endParaRPr lang="en-CA"/>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CA"/>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smtClean="0"/>
              <a:t>Click to edit Master title style</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858D1A-2D25-47B9-948D-814ECC1343F8}" type="datetimeFigureOut">
              <a:rPr lang="en-CA" smtClean="0"/>
              <a:pPr/>
              <a:t>06/03/2016</a:t>
            </a:fld>
            <a:endParaRPr lang="en-CA"/>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CA"/>
          </a:p>
        </p:txBody>
      </p:sp>
      <p:sp>
        <p:nvSpPr>
          <p:cNvPr id="7" name="Slide Number Placeholder 6"/>
          <p:cNvSpPr>
            <a:spLocks noGrp="1"/>
          </p:cNvSpPr>
          <p:nvPr>
            <p:ph type="sldNum" sz="quarter" idx="12"/>
          </p:nvPr>
        </p:nvSpPr>
        <p:spPr/>
        <p:txBody>
          <a:bodyPr/>
          <a:lstStyle/>
          <a:p>
            <a:fld id="{938BFBF4-25C4-4721-BB96-DF691A47BA63}" type="slidenum">
              <a:rPr lang="en-CA" smtClean="0"/>
              <a:pPr/>
              <a:t>‹#›</a:t>
            </a:fld>
            <a:endParaRPr lang="en-C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B0858D1A-2D25-47B9-948D-814ECC1343F8}" type="datetimeFigureOut">
              <a:rPr lang="en-CA" smtClean="0"/>
              <a:pPr/>
              <a:t>06/03/2016</a:t>
            </a:fld>
            <a:endParaRPr lang="en-CA"/>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n-CA"/>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938BFBF4-25C4-4721-BB96-DF691A47BA63}" type="slidenum">
              <a:rPr lang="en-CA" smtClean="0"/>
              <a:pPr/>
              <a:t>‹#›</a:t>
            </a:fld>
            <a:endParaRPr lang="en-CA"/>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16016" y="2564904"/>
            <a:ext cx="3313355" cy="1702160"/>
          </a:xfrm>
        </p:spPr>
        <p:txBody>
          <a:bodyPr>
            <a:noAutofit/>
          </a:bodyPr>
          <a:lstStyle/>
          <a:p>
            <a:r>
              <a:rPr lang="en-CA" sz="2800" b="1" dirty="0" smtClean="0"/>
              <a:t>Opportunities for Directing Change on the Forested </a:t>
            </a:r>
            <a:r>
              <a:rPr lang="en-CA" sz="2800" b="1" dirty="0"/>
              <a:t>L</a:t>
            </a:r>
            <a:r>
              <a:rPr lang="en-CA" sz="2800" b="1" dirty="0" smtClean="0"/>
              <a:t>andscape</a:t>
            </a:r>
            <a:endParaRPr lang="en-CA" sz="2800" b="1" dirty="0"/>
          </a:p>
        </p:txBody>
      </p:sp>
      <p:sp>
        <p:nvSpPr>
          <p:cNvPr id="3" name="Subtitle 2"/>
          <p:cNvSpPr>
            <a:spLocks noGrp="1"/>
          </p:cNvSpPr>
          <p:nvPr>
            <p:ph type="subTitle" idx="1"/>
          </p:nvPr>
        </p:nvSpPr>
        <p:spPr/>
        <p:txBody>
          <a:bodyPr>
            <a:normAutofit lnSpcReduction="10000"/>
          </a:bodyPr>
          <a:lstStyle/>
          <a:p>
            <a:r>
              <a:rPr lang="en-CA" dirty="0" smtClean="0"/>
              <a:t>Doug Lewis, RPF</a:t>
            </a:r>
          </a:p>
          <a:p>
            <a:endParaRPr lang="en-CA" dirty="0"/>
          </a:p>
          <a:p>
            <a:r>
              <a:rPr lang="en-CA" dirty="0" smtClean="0"/>
              <a:t>SISCO Winter Workshop</a:t>
            </a:r>
          </a:p>
          <a:p>
            <a:r>
              <a:rPr lang="en-CA" dirty="0" smtClean="0"/>
              <a:t>February, 2016</a:t>
            </a:r>
            <a:endParaRPr lang="en-CA" dirty="0"/>
          </a:p>
        </p:txBody>
      </p:sp>
      <p:pic>
        <p:nvPicPr>
          <p:cNvPr id="4" name="Picture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222204" y="2103445"/>
            <a:ext cx="2173418" cy="3863854"/>
          </a:xfrm>
          <a:prstGeom prst="rect">
            <a:avLst/>
          </a:prstGeom>
        </p:spPr>
      </p:pic>
      <p:pic>
        <p:nvPicPr>
          <p:cNvPr id="5" name="Picture 4" descr="06_chase_creek_merge"/>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61332" y="929165"/>
            <a:ext cx="4134289" cy="9968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70" name="Picture 2"/>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34563" y="4735952"/>
            <a:ext cx="1853756" cy="123134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249284" y="2103445"/>
            <a:ext cx="1839035" cy="13670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249691" y="3485444"/>
            <a:ext cx="1853349" cy="12330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9309966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3" cstate="print">
            <a:extLst>
              <a:ext uri="{28A0092B-C50C-407E-A947-70E740481C1C}">
                <a14:useLocalDpi xmlns="" xmlns:a14="http://schemas.microsoft.com/office/drawing/2010/main" val="0"/>
              </a:ext>
            </a:extLst>
          </a:blip>
          <a:srcRect/>
          <a:stretch>
            <a:fillRect/>
          </a:stretch>
        </p:blipFill>
        <p:spPr bwMode="auto">
          <a:xfrm>
            <a:off x="1331639" y="1124744"/>
            <a:ext cx="6507063" cy="46805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131840" y="5941897"/>
            <a:ext cx="4650632" cy="276999"/>
          </a:xfrm>
          <a:prstGeom prst="rect">
            <a:avLst/>
          </a:prstGeom>
          <a:noFill/>
        </p:spPr>
        <p:txBody>
          <a:bodyPr wrap="none" rtlCol="0">
            <a:spAutoFit/>
          </a:bodyPr>
          <a:lstStyle/>
          <a:p>
            <a:r>
              <a:rPr lang="en-CA" sz="1200" dirty="0" smtClean="0"/>
              <a:t>Source: BC Ministry of Forests State of the Forest Report 2010</a:t>
            </a:r>
            <a:endParaRPr lang="en-CA" sz="1200" dirty="0"/>
          </a:p>
        </p:txBody>
      </p:sp>
    </p:spTree>
    <p:extLst>
      <p:ext uri="{BB962C8B-B14F-4D97-AF65-F5344CB8AC3E}">
        <p14:creationId xmlns="" xmlns:p14="http://schemas.microsoft.com/office/powerpoint/2010/main" val="35144381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 xmlns:a14="http://schemas.microsoft.com/office/drawing/2010/main" val="0"/>
              </a:ext>
            </a:extLst>
          </a:blip>
          <a:srcRect l="15002" t="12047" r="26791" b="7955"/>
          <a:stretch/>
        </p:blipFill>
        <p:spPr>
          <a:xfrm>
            <a:off x="1187624" y="764704"/>
            <a:ext cx="6552728" cy="5628735"/>
          </a:xfrm>
          <a:prstGeom prst="rect">
            <a:avLst/>
          </a:prstGeom>
        </p:spPr>
      </p:pic>
      <p:pic>
        <p:nvPicPr>
          <p:cNvPr id="5"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171640" y="1243627"/>
            <a:ext cx="3145527" cy="23116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171640" y="462606"/>
            <a:ext cx="4748416" cy="584775"/>
          </a:xfrm>
          <a:prstGeom prst="rect">
            <a:avLst/>
          </a:prstGeom>
          <a:solidFill>
            <a:schemeClr val="bg2"/>
          </a:solidFill>
        </p:spPr>
        <p:txBody>
          <a:bodyPr wrap="none" rtlCol="0">
            <a:spAutoFit/>
          </a:bodyPr>
          <a:lstStyle/>
          <a:p>
            <a:r>
              <a:rPr lang="en-CA" b="1" dirty="0" smtClean="0"/>
              <a:t>Kamloops Area </a:t>
            </a:r>
          </a:p>
          <a:p>
            <a:r>
              <a:rPr lang="en-CA" sz="1400" dirty="0" smtClean="0"/>
              <a:t>Global Forest Change Viewer, University of </a:t>
            </a:r>
            <a:r>
              <a:rPr lang="en-CA" sz="1400" dirty="0"/>
              <a:t>M</a:t>
            </a:r>
            <a:r>
              <a:rPr lang="en-CA" sz="1400" dirty="0" smtClean="0"/>
              <a:t>aryland</a:t>
            </a:r>
            <a:endParaRPr lang="en-CA" sz="1400" dirty="0"/>
          </a:p>
        </p:txBody>
      </p:sp>
      <p:grpSp>
        <p:nvGrpSpPr>
          <p:cNvPr id="26" name="Group 25"/>
          <p:cNvGrpSpPr/>
          <p:nvPr/>
        </p:nvGrpSpPr>
        <p:grpSpPr>
          <a:xfrm>
            <a:off x="6757392" y="4275258"/>
            <a:ext cx="1773186" cy="2016224"/>
            <a:chOff x="6757392" y="4275258"/>
            <a:chExt cx="1773186" cy="2016224"/>
          </a:xfrm>
        </p:grpSpPr>
        <p:sp>
          <p:nvSpPr>
            <p:cNvPr id="7" name="Rectangle 6"/>
            <p:cNvSpPr/>
            <p:nvPr/>
          </p:nvSpPr>
          <p:spPr>
            <a:xfrm>
              <a:off x="6757392" y="4275258"/>
              <a:ext cx="1728192" cy="2016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nvGrpSpPr>
            <p:cNvPr id="10" name="Group 9"/>
            <p:cNvGrpSpPr/>
            <p:nvPr/>
          </p:nvGrpSpPr>
          <p:grpSpPr>
            <a:xfrm>
              <a:off x="6876256" y="4375847"/>
              <a:ext cx="963427" cy="338554"/>
              <a:chOff x="6876256" y="4375847"/>
              <a:chExt cx="963427" cy="338554"/>
            </a:xfrm>
          </p:grpSpPr>
          <p:sp>
            <p:nvSpPr>
              <p:cNvPr id="8" name="Rectangle 7"/>
              <p:cNvSpPr/>
              <p:nvPr/>
            </p:nvSpPr>
            <p:spPr>
              <a:xfrm>
                <a:off x="6876256" y="4437112"/>
                <a:ext cx="288032" cy="216024"/>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p:cNvSpPr txBox="1"/>
              <p:nvPr/>
            </p:nvSpPr>
            <p:spPr>
              <a:xfrm>
                <a:off x="7193352" y="4375847"/>
                <a:ext cx="646331" cy="338554"/>
              </a:xfrm>
              <a:prstGeom prst="rect">
                <a:avLst/>
              </a:prstGeom>
              <a:noFill/>
            </p:spPr>
            <p:txBody>
              <a:bodyPr wrap="none" rtlCol="0">
                <a:spAutoFit/>
              </a:bodyPr>
              <a:lstStyle/>
              <a:p>
                <a:r>
                  <a:rPr lang="en-CA" sz="1600" b="1" dirty="0" smtClean="0"/>
                  <a:t>2014</a:t>
                </a:r>
                <a:endParaRPr lang="en-CA" sz="1600" b="1" dirty="0"/>
              </a:p>
            </p:txBody>
          </p:sp>
        </p:grpSp>
        <p:grpSp>
          <p:nvGrpSpPr>
            <p:cNvPr id="11" name="Group 10"/>
            <p:cNvGrpSpPr/>
            <p:nvPr/>
          </p:nvGrpSpPr>
          <p:grpSpPr>
            <a:xfrm>
              <a:off x="6876256" y="4686012"/>
              <a:ext cx="963427" cy="338554"/>
              <a:chOff x="6876256" y="4375847"/>
              <a:chExt cx="963427" cy="338554"/>
            </a:xfrm>
          </p:grpSpPr>
          <p:sp>
            <p:nvSpPr>
              <p:cNvPr id="12" name="Rectangle 11"/>
              <p:cNvSpPr/>
              <p:nvPr/>
            </p:nvSpPr>
            <p:spPr>
              <a:xfrm>
                <a:off x="6876256" y="4437112"/>
                <a:ext cx="288032" cy="216024"/>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Box 12"/>
              <p:cNvSpPr txBox="1"/>
              <p:nvPr/>
            </p:nvSpPr>
            <p:spPr>
              <a:xfrm>
                <a:off x="7193352" y="4375847"/>
                <a:ext cx="646331" cy="338554"/>
              </a:xfrm>
              <a:prstGeom prst="rect">
                <a:avLst/>
              </a:prstGeom>
              <a:noFill/>
            </p:spPr>
            <p:txBody>
              <a:bodyPr wrap="none" rtlCol="0">
                <a:spAutoFit/>
              </a:bodyPr>
              <a:lstStyle/>
              <a:p>
                <a:r>
                  <a:rPr lang="en-CA" sz="1600" b="1" dirty="0" smtClean="0"/>
                  <a:t>2013</a:t>
                </a:r>
                <a:endParaRPr lang="en-CA" sz="1600" b="1" dirty="0"/>
              </a:p>
            </p:txBody>
          </p:sp>
        </p:grpSp>
        <p:grpSp>
          <p:nvGrpSpPr>
            <p:cNvPr id="14" name="Group 13"/>
            <p:cNvGrpSpPr/>
            <p:nvPr/>
          </p:nvGrpSpPr>
          <p:grpSpPr>
            <a:xfrm>
              <a:off x="6876256" y="4978570"/>
              <a:ext cx="963427" cy="338554"/>
              <a:chOff x="6876256" y="4375847"/>
              <a:chExt cx="963427" cy="338554"/>
            </a:xfrm>
          </p:grpSpPr>
          <p:sp>
            <p:nvSpPr>
              <p:cNvPr id="15" name="Rectangle 14"/>
              <p:cNvSpPr/>
              <p:nvPr/>
            </p:nvSpPr>
            <p:spPr>
              <a:xfrm>
                <a:off x="6876256" y="4437112"/>
                <a:ext cx="288032" cy="216024"/>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TextBox 15"/>
              <p:cNvSpPr txBox="1"/>
              <p:nvPr/>
            </p:nvSpPr>
            <p:spPr>
              <a:xfrm>
                <a:off x="7193352" y="4375847"/>
                <a:ext cx="646331" cy="338554"/>
              </a:xfrm>
              <a:prstGeom prst="rect">
                <a:avLst/>
              </a:prstGeom>
              <a:noFill/>
            </p:spPr>
            <p:txBody>
              <a:bodyPr wrap="none" rtlCol="0">
                <a:spAutoFit/>
              </a:bodyPr>
              <a:lstStyle/>
              <a:p>
                <a:r>
                  <a:rPr lang="en-CA" sz="1600" b="1" dirty="0" smtClean="0"/>
                  <a:t>2012</a:t>
                </a:r>
                <a:endParaRPr lang="en-CA" sz="1600" b="1" dirty="0"/>
              </a:p>
            </p:txBody>
          </p:sp>
        </p:grpSp>
        <p:grpSp>
          <p:nvGrpSpPr>
            <p:cNvPr id="17" name="Group 16"/>
            <p:cNvGrpSpPr/>
            <p:nvPr/>
          </p:nvGrpSpPr>
          <p:grpSpPr>
            <a:xfrm>
              <a:off x="6871446" y="5271772"/>
              <a:ext cx="1086859" cy="338554"/>
              <a:chOff x="6876256" y="4375847"/>
              <a:chExt cx="1086859" cy="338554"/>
            </a:xfrm>
          </p:grpSpPr>
          <p:sp>
            <p:nvSpPr>
              <p:cNvPr id="18" name="Rectangle 17"/>
              <p:cNvSpPr/>
              <p:nvPr/>
            </p:nvSpPr>
            <p:spPr>
              <a:xfrm>
                <a:off x="6876256" y="4437112"/>
                <a:ext cx="288032" cy="216024"/>
              </a:xfrm>
              <a:prstGeom prst="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p:cNvSpPr txBox="1"/>
              <p:nvPr/>
            </p:nvSpPr>
            <p:spPr>
              <a:xfrm>
                <a:off x="7193352" y="4375847"/>
                <a:ext cx="769763" cy="338554"/>
              </a:xfrm>
              <a:prstGeom prst="rect">
                <a:avLst/>
              </a:prstGeom>
              <a:noFill/>
            </p:spPr>
            <p:txBody>
              <a:bodyPr wrap="none" rtlCol="0">
                <a:spAutoFit/>
              </a:bodyPr>
              <a:lstStyle/>
              <a:p>
                <a:r>
                  <a:rPr lang="en-CA" sz="1600" b="1" dirty="0" smtClean="0"/>
                  <a:t>2000+</a:t>
                </a:r>
                <a:endParaRPr lang="en-CA" sz="1600" b="1" dirty="0"/>
              </a:p>
            </p:txBody>
          </p:sp>
        </p:grpSp>
        <p:grpSp>
          <p:nvGrpSpPr>
            <p:cNvPr id="20" name="Group 19"/>
            <p:cNvGrpSpPr/>
            <p:nvPr/>
          </p:nvGrpSpPr>
          <p:grpSpPr>
            <a:xfrm>
              <a:off x="6876256" y="5843859"/>
              <a:ext cx="1654322" cy="338554"/>
              <a:chOff x="6876256" y="4375847"/>
              <a:chExt cx="1654322" cy="338554"/>
            </a:xfrm>
          </p:grpSpPr>
          <p:sp>
            <p:nvSpPr>
              <p:cNvPr id="21" name="Rectangle 20"/>
              <p:cNvSpPr/>
              <p:nvPr/>
            </p:nvSpPr>
            <p:spPr>
              <a:xfrm>
                <a:off x="6876256" y="4437112"/>
                <a:ext cx="288032" cy="21602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TextBox 21"/>
              <p:cNvSpPr txBox="1"/>
              <p:nvPr/>
            </p:nvSpPr>
            <p:spPr>
              <a:xfrm>
                <a:off x="7193352" y="4375847"/>
                <a:ext cx="1337226" cy="338554"/>
              </a:xfrm>
              <a:prstGeom prst="rect">
                <a:avLst/>
              </a:prstGeom>
              <a:noFill/>
            </p:spPr>
            <p:txBody>
              <a:bodyPr wrap="none" rtlCol="0">
                <a:spAutoFit/>
              </a:bodyPr>
              <a:lstStyle/>
              <a:p>
                <a:r>
                  <a:rPr lang="en-CA" sz="1600" b="1" dirty="0" smtClean="0"/>
                  <a:t>No Change</a:t>
                </a:r>
                <a:endParaRPr lang="en-CA" sz="1600" b="1" dirty="0"/>
              </a:p>
            </p:txBody>
          </p:sp>
        </p:grpSp>
        <p:grpSp>
          <p:nvGrpSpPr>
            <p:cNvPr id="23" name="Group 22"/>
            <p:cNvGrpSpPr/>
            <p:nvPr/>
          </p:nvGrpSpPr>
          <p:grpSpPr>
            <a:xfrm>
              <a:off x="6871446" y="5554922"/>
              <a:ext cx="1080447" cy="338554"/>
              <a:chOff x="6876256" y="4375847"/>
              <a:chExt cx="1080447" cy="338554"/>
            </a:xfrm>
          </p:grpSpPr>
          <p:sp>
            <p:nvSpPr>
              <p:cNvPr id="24" name="Rectangle 23"/>
              <p:cNvSpPr/>
              <p:nvPr/>
            </p:nvSpPr>
            <p:spPr>
              <a:xfrm>
                <a:off x="6876256" y="4437112"/>
                <a:ext cx="288032" cy="216024"/>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TextBox 24"/>
              <p:cNvSpPr txBox="1"/>
              <p:nvPr/>
            </p:nvSpPr>
            <p:spPr>
              <a:xfrm>
                <a:off x="7193352" y="4375847"/>
                <a:ext cx="763351" cy="338554"/>
              </a:xfrm>
              <a:prstGeom prst="rect">
                <a:avLst/>
              </a:prstGeom>
              <a:noFill/>
            </p:spPr>
            <p:txBody>
              <a:bodyPr wrap="none" rtlCol="0">
                <a:spAutoFit/>
              </a:bodyPr>
              <a:lstStyle/>
              <a:p>
                <a:r>
                  <a:rPr lang="en-CA" sz="1600" b="1" dirty="0" smtClean="0"/>
                  <a:t>Water</a:t>
                </a:r>
                <a:endParaRPr lang="en-CA" sz="1600" b="1" dirty="0"/>
              </a:p>
            </p:txBody>
          </p:sp>
        </p:grpSp>
      </p:grpSp>
    </p:spTree>
    <p:extLst>
      <p:ext uri="{BB962C8B-B14F-4D97-AF65-F5344CB8AC3E}">
        <p14:creationId xmlns="" xmlns:p14="http://schemas.microsoft.com/office/powerpoint/2010/main" val="1340793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3" cstate="print">
            <a:extLst>
              <a:ext uri="{28A0092B-C50C-407E-A947-70E740481C1C}">
                <a14:useLocalDpi xmlns="" xmlns:a14="http://schemas.microsoft.com/office/drawing/2010/main" val="0"/>
              </a:ext>
            </a:extLst>
          </a:blip>
          <a:srcRect l="386" t="12044" r="24015" b="7956"/>
          <a:stretch/>
        </p:blipFill>
        <p:spPr>
          <a:xfrm>
            <a:off x="629392" y="825077"/>
            <a:ext cx="7903048" cy="5227537"/>
          </a:xfrm>
          <a:prstGeom prst="rect">
            <a:avLst/>
          </a:prstGeom>
        </p:spPr>
      </p:pic>
      <p:pic>
        <p:nvPicPr>
          <p:cNvPr id="1026"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827584" y="1196752"/>
            <a:ext cx="3031871" cy="22271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6972966" y="4540949"/>
            <a:ext cx="2111420" cy="2016224"/>
            <a:chOff x="6757391" y="4275258"/>
            <a:chExt cx="2111420" cy="2016224"/>
          </a:xfrm>
        </p:grpSpPr>
        <p:sp>
          <p:nvSpPr>
            <p:cNvPr id="5" name="Rectangle 4"/>
            <p:cNvSpPr/>
            <p:nvPr/>
          </p:nvSpPr>
          <p:spPr>
            <a:xfrm>
              <a:off x="6757391" y="4275258"/>
              <a:ext cx="2111419" cy="2016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nvGrpSpPr>
            <p:cNvPr id="6" name="Group 5"/>
            <p:cNvGrpSpPr/>
            <p:nvPr/>
          </p:nvGrpSpPr>
          <p:grpSpPr>
            <a:xfrm>
              <a:off x="6876256" y="4375847"/>
              <a:ext cx="1992555" cy="307777"/>
              <a:chOff x="6876256" y="4375847"/>
              <a:chExt cx="1992555" cy="307777"/>
            </a:xfrm>
          </p:grpSpPr>
          <p:sp>
            <p:nvSpPr>
              <p:cNvPr id="22" name="Rectangle 21"/>
              <p:cNvSpPr/>
              <p:nvPr/>
            </p:nvSpPr>
            <p:spPr>
              <a:xfrm>
                <a:off x="6876256" y="4437112"/>
                <a:ext cx="288032" cy="216024"/>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TextBox 22"/>
              <p:cNvSpPr txBox="1"/>
              <p:nvPr/>
            </p:nvSpPr>
            <p:spPr>
              <a:xfrm>
                <a:off x="7193352" y="4375847"/>
                <a:ext cx="1675459" cy="307777"/>
              </a:xfrm>
              <a:prstGeom prst="rect">
                <a:avLst/>
              </a:prstGeom>
              <a:noFill/>
            </p:spPr>
            <p:txBody>
              <a:bodyPr wrap="none" rtlCol="0">
                <a:spAutoFit/>
              </a:bodyPr>
              <a:lstStyle/>
              <a:p>
                <a:r>
                  <a:rPr lang="en-CA" sz="1400" b="1" dirty="0" smtClean="0"/>
                  <a:t>Gain (2000-2012)</a:t>
                </a:r>
                <a:endParaRPr lang="en-CA" sz="1400" b="1" dirty="0"/>
              </a:p>
            </p:txBody>
          </p:sp>
        </p:grpSp>
        <p:grpSp>
          <p:nvGrpSpPr>
            <p:cNvPr id="7" name="Group 6"/>
            <p:cNvGrpSpPr/>
            <p:nvPr/>
          </p:nvGrpSpPr>
          <p:grpSpPr>
            <a:xfrm>
              <a:off x="6876256" y="4686012"/>
              <a:ext cx="1923626" cy="553998"/>
              <a:chOff x="6876256" y="4375847"/>
              <a:chExt cx="1923626" cy="553998"/>
            </a:xfrm>
          </p:grpSpPr>
          <p:sp>
            <p:nvSpPr>
              <p:cNvPr id="20" name="Rectangle 19"/>
              <p:cNvSpPr/>
              <p:nvPr/>
            </p:nvSpPr>
            <p:spPr>
              <a:xfrm>
                <a:off x="6876256" y="4437112"/>
                <a:ext cx="288032" cy="216024"/>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TextBox 20"/>
              <p:cNvSpPr txBox="1"/>
              <p:nvPr/>
            </p:nvSpPr>
            <p:spPr>
              <a:xfrm>
                <a:off x="7193352" y="4375847"/>
                <a:ext cx="1606530" cy="553998"/>
              </a:xfrm>
              <a:prstGeom prst="rect">
                <a:avLst/>
              </a:prstGeom>
              <a:noFill/>
            </p:spPr>
            <p:txBody>
              <a:bodyPr wrap="none" rtlCol="0">
                <a:spAutoFit/>
              </a:bodyPr>
              <a:lstStyle/>
              <a:p>
                <a:r>
                  <a:rPr lang="en-CA" sz="1400" b="1" dirty="0" smtClean="0"/>
                  <a:t>Loss (2000-2012)</a:t>
                </a:r>
                <a:endParaRPr lang="en-CA" sz="1400" b="1" dirty="0"/>
              </a:p>
              <a:p>
                <a:endParaRPr lang="en-CA" sz="1600" b="1" dirty="0"/>
              </a:p>
            </p:txBody>
          </p:sp>
        </p:grpSp>
        <p:grpSp>
          <p:nvGrpSpPr>
            <p:cNvPr id="8" name="Group 7"/>
            <p:cNvGrpSpPr/>
            <p:nvPr/>
          </p:nvGrpSpPr>
          <p:grpSpPr>
            <a:xfrm>
              <a:off x="6876256" y="4978570"/>
              <a:ext cx="1859506" cy="338554"/>
              <a:chOff x="6876256" y="4375847"/>
              <a:chExt cx="1859506" cy="338554"/>
            </a:xfrm>
          </p:grpSpPr>
          <p:sp>
            <p:nvSpPr>
              <p:cNvPr id="18" name="Rectangle 17"/>
              <p:cNvSpPr/>
              <p:nvPr/>
            </p:nvSpPr>
            <p:spPr>
              <a:xfrm>
                <a:off x="6876256" y="4437112"/>
                <a:ext cx="288032" cy="216024"/>
              </a:xfrm>
              <a:prstGeom prst="rect">
                <a:avLst/>
              </a:prstGeom>
              <a:solidFill>
                <a:srgbClr val="D927C4"/>
              </a:solidFill>
              <a:ln>
                <a:solidFill>
                  <a:srgbClr val="D927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p:cNvSpPr txBox="1"/>
              <p:nvPr/>
            </p:nvSpPr>
            <p:spPr>
              <a:xfrm>
                <a:off x="7193352" y="4375847"/>
                <a:ext cx="1542410" cy="338554"/>
              </a:xfrm>
              <a:prstGeom prst="rect">
                <a:avLst/>
              </a:prstGeom>
              <a:noFill/>
            </p:spPr>
            <p:txBody>
              <a:bodyPr wrap="none" rtlCol="0">
                <a:spAutoFit/>
              </a:bodyPr>
              <a:lstStyle/>
              <a:p>
                <a:r>
                  <a:rPr lang="en-CA" sz="1600" b="1" dirty="0" smtClean="0"/>
                  <a:t>Loss and gain</a:t>
                </a:r>
                <a:endParaRPr lang="en-CA" sz="1600" b="1" dirty="0"/>
              </a:p>
            </p:txBody>
          </p:sp>
        </p:grpSp>
        <p:grpSp>
          <p:nvGrpSpPr>
            <p:cNvPr id="9" name="Group 8"/>
            <p:cNvGrpSpPr/>
            <p:nvPr/>
          </p:nvGrpSpPr>
          <p:grpSpPr>
            <a:xfrm>
              <a:off x="6871446" y="5271772"/>
              <a:ext cx="1873932" cy="338554"/>
              <a:chOff x="6876256" y="4375847"/>
              <a:chExt cx="1873932" cy="338554"/>
            </a:xfrm>
          </p:grpSpPr>
          <p:sp>
            <p:nvSpPr>
              <p:cNvPr id="16" name="Rectangle 15"/>
              <p:cNvSpPr/>
              <p:nvPr/>
            </p:nvSpPr>
            <p:spPr>
              <a:xfrm>
                <a:off x="6876256" y="4437112"/>
                <a:ext cx="288032" cy="216024"/>
              </a:xfrm>
              <a:prstGeom prst="rect">
                <a:avLst/>
              </a:prstGeom>
              <a:solidFill>
                <a:srgbClr val="00CC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TextBox 16"/>
              <p:cNvSpPr txBox="1"/>
              <p:nvPr/>
            </p:nvSpPr>
            <p:spPr>
              <a:xfrm>
                <a:off x="7193352" y="4375847"/>
                <a:ext cx="1556836" cy="338554"/>
              </a:xfrm>
              <a:prstGeom prst="rect">
                <a:avLst/>
              </a:prstGeom>
              <a:noFill/>
            </p:spPr>
            <p:txBody>
              <a:bodyPr wrap="none" rtlCol="0">
                <a:spAutoFit/>
              </a:bodyPr>
              <a:lstStyle/>
              <a:p>
                <a:r>
                  <a:rPr lang="en-CA" sz="1600" b="1" dirty="0" smtClean="0"/>
                  <a:t>Forested area</a:t>
                </a:r>
                <a:endParaRPr lang="en-CA" sz="1600" b="1" dirty="0"/>
              </a:p>
            </p:txBody>
          </p:sp>
        </p:grpSp>
        <p:grpSp>
          <p:nvGrpSpPr>
            <p:cNvPr id="10" name="Group 9"/>
            <p:cNvGrpSpPr/>
            <p:nvPr/>
          </p:nvGrpSpPr>
          <p:grpSpPr>
            <a:xfrm>
              <a:off x="6876256" y="5843859"/>
              <a:ext cx="1572568" cy="338554"/>
              <a:chOff x="6876256" y="4375847"/>
              <a:chExt cx="1572568" cy="338554"/>
            </a:xfrm>
          </p:grpSpPr>
          <p:sp>
            <p:nvSpPr>
              <p:cNvPr id="14" name="Rectangle 13"/>
              <p:cNvSpPr/>
              <p:nvPr/>
            </p:nvSpPr>
            <p:spPr>
              <a:xfrm>
                <a:off x="6876256" y="4437112"/>
                <a:ext cx="288032" cy="21602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p:cNvSpPr txBox="1"/>
              <p:nvPr/>
            </p:nvSpPr>
            <p:spPr>
              <a:xfrm>
                <a:off x="7193352" y="4375847"/>
                <a:ext cx="1255472" cy="338554"/>
              </a:xfrm>
              <a:prstGeom prst="rect">
                <a:avLst/>
              </a:prstGeom>
              <a:noFill/>
            </p:spPr>
            <p:txBody>
              <a:bodyPr wrap="none" rtlCol="0">
                <a:spAutoFit/>
              </a:bodyPr>
              <a:lstStyle/>
              <a:p>
                <a:r>
                  <a:rPr lang="en-CA" sz="1600" b="1" dirty="0" smtClean="0"/>
                  <a:t>Non-Forest</a:t>
                </a:r>
                <a:endParaRPr lang="en-CA" sz="1600" b="1" dirty="0"/>
              </a:p>
            </p:txBody>
          </p:sp>
        </p:grpSp>
        <p:grpSp>
          <p:nvGrpSpPr>
            <p:cNvPr id="11" name="Group 10"/>
            <p:cNvGrpSpPr/>
            <p:nvPr/>
          </p:nvGrpSpPr>
          <p:grpSpPr>
            <a:xfrm>
              <a:off x="6871446" y="5554922"/>
              <a:ext cx="1080447" cy="338554"/>
              <a:chOff x="6876256" y="4375847"/>
              <a:chExt cx="1080447" cy="338554"/>
            </a:xfrm>
          </p:grpSpPr>
          <p:sp>
            <p:nvSpPr>
              <p:cNvPr id="12" name="Rectangle 11"/>
              <p:cNvSpPr/>
              <p:nvPr/>
            </p:nvSpPr>
            <p:spPr>
              <a:xfrm>
                <a:off x="6876256" y="4437112"/>
                <a:ext cx="288032" cy="216024"/>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Box 12"/>
              <p:cNvSpPr txBox="1"/>
              <p:nvPr/>
            </p:nvSpPr>
            <p:spPr>
              <a:xfrm>
                <a:off x="7193352" y="4375847"/>
                <a:ext cx="763351" cy="338554"/>
              </a:xfrm>
              <a:prstGeom prst="rect">
                <a:avLst/>
              </a:prstGeom>
              <a:noFill/>
            </p:spPr>
            <p:txBody>
              <a:bodyPr wrap="none" rtlCol="0">
                <a:spAutoFit/>
              </a:bodyPr>
              <a:lstStyle/>
              <a:p>
                <a:r>
                  <a:rPr lang="en-CA" sz="1600" b="1" dirty="0" smtClean="0"/>
                  <a:t>Water</a:t>
                </a:r>
                <a:endParaRPr lang="en-CA" sz="1600" b="1" dirty="0"/>
              </a:p>
            </p:txBody>
          </p:sp>
        </p:grpSp>
      </p:grpSp>
      <p:sp>
        <p:nvSpPr>
          <p:cNvPr id="24" name="TextBox 23"/>
          <p:cNvSpPr txBox="1"/>
          <p:nvPr/>
        </p:nvSpPr>
        <p:spPr>
          <a:xfrm>
            <a:off x="605201" y="544324"/>
            <a:ext cx="4748416" cy="584775"/>
          </a:xfrm>
          <a:prstGeom prst="rect">
            <a:avLst/>
          </a:prstGeom>
          <a:solidFill>
            <a:schemeClr val="bg2"/>
          </a:solidFill>
        </p:spPr>
        <p:txBody>
          <a:bodyPr wrap="none" rtlCol="0">
            <a:spAutoFit/>
          </a:bodyPr>
          <a:lstStyle/>
          <a:p>
            <a:r>
              <a:rPr lang="en-CA" b="1" dirty="0" smtClean="0"/>
              <a:t>North Thompson- Wells Gray Park</a:t>
            </a:r>
          </a:p>
          <a:p>
            <a:r>
              <a:rPr lang="en-CA" sz="1400" dirty="0" smtClean="0"/>
              <a:t>Global Forest Change Viewer, University of </a:t>
            </a:r>
            <a:r>
              <a:rPr lang="en-CA" sz="1400" dirty="0"/>
              <a:t>M</a:t>
            </a:r>
            <a:r>
              <a:rPr lang="en-CA" sz="1400" dirty="0" smtClean="0"/>
              <a:t>aryland</a:t>
            </a:r>
            <a:endParaRPr lang="en-CA" sz="1400" dirty="0"/>
          </a:p>
        </p:txBody>
      </p:sp>
      <p:sp>
        <p:nvSpPr>
          <p:cNvPr id="3" name="TextBox 2"/>
          <p:cNvSpPr txBox="1"/>
          <p:nvPr/>
        </p:nvSpPr>
        <p:spPr>
          <a:xfrm>
            <a:off x="4179506" y="1706959"/>
            <a:ext cx="1191352" cy="307777"/>
          </a:xfrm>
          <a:prstGeom prst="rect">
            <a:avLst/>
          </a:prstGeom>
          <a:noFill/>
        </p:spPr>
        <p:txBody>
          <a:bodyPr wrap="none" rtlCol="0">
            <a:spAutoFit/>
          </a:bodyPr>
          <a:lstStyle/>
          <a:p>
            <a:r>
              <a:rPr lang="en-CA" sz="1400" b="1" dirty="0" err="1" smtClean="0">
                <a:solidFill>
                  <a:schemeClr val="bg1"/>
                </a:solidFill>
              </a:rPr>
              <a:t>Murtle</a:t>
            </a:r>
            <a:r>
              <a:rPr lang="en-CA" sz="1400" b="1" dirty="0" smtClean="0">
                <a:solidFill>
                  <a:schemeClr val="bg1"/>
                </a:solidFill>
              </a:rPr>
              <a:t> Lake</a:t>
            </a:r>
            <a:endParaRPr lang="en-CA" sz="1400" b="1" dirty="0">
              <a:solidFill>
                <a:schemeClr val="bg1"/>
              </a:solidFill>
            </a:endParaRPr>
          </a:p>
        </p:txBody>
      </p:sp>
      <p:sp>
        <p:nvSpPr>
          <p:cNvPr id="26" name="TextBox 25"/>
          <p:cNvSpPr txBox="1"/>
          <p:nvPr/>
        </p:nvSpPr>
        <p:spPr>
          <a:xfrm>
            <a:off x="6459844" y="1860847"/>
            <a:ext cx="1026243" cy="307777"/>
          </a:xfrm>
          <a:prstGeom prst="rect">
            <a:avLst/>
          </a:prstGeom>
          <a:noFill/>
        </p:spPr>
        <p:txBody>
          <a:bodyPr wrap="none" rtlCol="0">
            <a:spAutoFit/>
          </a:bodyPr>
          <a:lstStyle/>
          <a:p>
            <a:r>
              <a:rPr lang="en-CA" sz="1400" b="1" dirty="0" smtClean="0">
                <a:solidFill>
                  <a:schemeClr val="bg1"/>
                </a:solidFill>
              </a:rPr>
              <a:t>Blue River</a:t>
            </a:r>
            <a:endParaRPr lang="en-CA" sz="1400" b="1" dirty="0">
              <a:solidFill>
                <a:schemeClr val="bg1"/>
              </a:solidFill>
            </a:endParaRPr>
          </a:p>
        </p:txBody>
      </p:sp>
      <p:sp>
        <p:nvSpPr>
          <p:cNvPr id="27" name="TextBox 26"/>
          <p:cNvSpPr txBox="1"/>
          <p:nvPr/>
        </p:nvSpPr>
        <p:spPr>
          <a:xfrm>
            <a:off x="2416808" y="4982983"/>
            <a:ext cx="1149674" cy="307777"/>
          </a:xfrm>
          <a:prstGeom prst="rect">
            <a:avLst/>
          </a:prstGeom>
          <a:noFill/>
        </p:spPr>
        <p:txBody>
          <a:bodyPr wrap="none" rtlCol="0">
            <a:spAutoFit/>
          </a:bodyPr>
          <a:lstStyle/>
          <a:p>
            <a:r>
              <a:rPr lang="en-CA" sz="1400" b="1" dirty="0" smtClean="0">
                <a:solidFill>
                  <a:schemeClr val="bg1"/>
                </a:solidFill>
              </a:rPr>
              <a:t>Clearwater</a:t>
            </a:r>
            <a:endParaRPr lang="en-CA" sz="1400" b="1" dirty="0">
              <a:solidFill>
                <a:schemeClr val="bg1"/>
              </a:solidFill>
            </a:endParaRPr>
          </a:p>
        </p:txBody>
      </p:sp>
    </p:spTree>
    <p:extLst>
      <p:ext uri="{BB962C8B-B14F-4D97-AF65-F5344CB8AC3E}">
        <p14:creationId xmlns="" xmlns:p14="http://schemas.microsoft.com/office/powerpoint/2010/main" val="134237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22744" y="730811"/>
            <a:ext cx="8125719" cy="736851"/>
          </a:xfrm>
          <a:prstGeom prst="rect">
            <a:avLst/>
          </a:prstGeom>
        </p:spPr>
        <p:txBody>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CA" sz="3200" b="1" dirty="0" smtClean="0"/>
              <a:t>CEA Watershed Assessment Results: South Portion of Kamloops TSA</a:t>
            </a:r>
            <a:endParaRPr lang="en-CA" sz="3200" b="1" dirty="0"/>
          </a:p>
        </p:txBody>
      </p:sp>
      <p:sp>
        <p:nvSpPr>
          <p:cNvPr id="5" name="Content Placeholder 2"/>
          <p:cNvSpPr txBox="1">
            <a:spLocks/>
          </p:cNvSpPr>
          <p:nvPr/>
        </p:nvSpPr>
        <p:spPr>
          <a:xfrm>
            <a:off x="657778" y="1974949"/>
            <a:ext cx="2042014" cy="3530352"/>
          </a:xfrm>
          <a:prstGeom prst="rect">
            <a:avLst/>
          </a:prstGeom>
        </p:spPr>
        <p:txBody>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68580" indent="0">
              <a:buNone/>
            </a:pPr>
            <a:r>
              <a:rPr lang="en-CA" sz="1600" b="1" dirty="0" smtClean="0"/>
              <a:t>Effects:</a:t>
            </a:r>
          </a:p>
          <a:p>
            <a:pPr marL="68580" indent="0">
              <a:buNone/>
            </a:pPr>
            <a:r>
              <a:rPr lang="en-CA" sz="1600" b="1" dirty="0" smtClean="0"/>
              <a:t>MPB salvage</a:t>
            </a:r>
          </a:p>
          <a:p>
            <a:pPr marL="68580" indent="0">
              <a:buNone/>
            </a:pPr>
            <a:r>
              <a:rPr lang="en-CA" sz="1600" b="1" dirty="0" smtClean="0"/>
              <a:t>+</a:t>
            </a:r>
          </a:p>
          <a:p>
            <a:pPr marL="68580" indent="0">
              <a:buNone/>
            </a:pPr>
            <a:r>
              <a:rPr lang="en-CA" sz="1600" b="1" dirty="0" smtClean="0"/>
              <a:t>NRS Activity</a:t>
            </a:r>
          </a:p>
          <a:p>
            <a:pPr marL="68580" indent="0">
              <a:buNone/>
            </a:pPr>
            <a:r>
              <a:rPr lang="en-CA" sz="1600" b="1" dirty="0" smtClean="0"/>
              <a:t>+</a:t>
            </a:r>
          </a:p>
          <a:p>
            <a:pPr marL="68580" indent="0">
              <a:buNone/>
            </a:pPr>
            <a:r>
              <a:rPr lang="en-CA" sz="1600" b="1" dirty="0" smtClean="0"/>
              <a:t>Significant historic effects</a:t>
            </a:r>
          </a:p>
          <a:p>
            <a:pPr marL="68580" indent="0">
              <a:buNone/>
            </a:pPr>
            <a:r>
              <a:rPr lang="en-CA" sz="1600" b="1" dirty="0" smtClean="0"/>
              <a:t>(private land)</a:t>
            </a:r>
          </a:p>
          <a:p>
            <a:pPr marL="68580" indent="0">
              <a:buNone/>
            </a:pPr>
            <a:r>
              <a:rPr lang="en-CA" sz="1600" b="1" dirty="0" smtClean="0"/>
              <a:t>+</a:t>
            </a:r>
          </a:p>
          <a:p>
            <a:pPr marL="68580" indent="0">
              <a:buNone/>
            </a:pPr>
            <a:r>
              <a:rPr lang="en-CA" sz="1600" b="1" dirty="0" smtClean="0"/>
              <a:t>Location of forest clearing that interacts with Range use</a:t>
            </a:r>
          </a:p>
          <a:p>
            <a:endParaRPr lang="en-CA" sz="2000" dirty="0" smtClean="0"/>
          </a:p>
          <a:p>
            <a:endParaRPr lang="en-CA" sz="2000" dirty="0"/>
          </a:p>
        </p:txBody>
      </p:sp>
      <p:pic>
        <p:nvPicPr>
          <p:cNvPr id="6" name="Picture 5"/>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723770" y="2132856"/>
            <a:ext cx="5736662" cy="3240360"/>
          </a:xfrm>
          <a:prstGeom prst="rect">
            <a:avLst/>
          </a:prstGeom>
          <a:noFill/>
        </p:spPr>
      </p:pic>
    </p:spTree>
    <p:extLst>
      <p:ext uri="{BB962C8B-B14F-4D97-AF65-F5344CB8AC3E}">
        <p14:creationId xmlns="" xmlns:p14="http://schemas.microsoft.com/office/powerpoint/2010/main" val="33108236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067090" y="1495317"/>
            <a:ext cx="3576918" cy="462192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043608" y="1484784"/>
            <a:ext cx="1000595" cy="369332"/>
          </a:xfrm>
          <a:prstGeom prst="rect">
            <a:avLst/>
          </a:prstGeom>
          <a:noFill/>
        </p:spPr>
        <p:txBody>
          <a:bodyPr wrap="none" rtlCol="0">
            <a:spAutoFit/>
          </a:bodyPr>
          <a:lstStyle/>
          <a:p>
            <a:r>
              <a:rPr lang="en-CA" b="1" dirty="0" smtClean="0"/>
              <a:t>Moose </a:t>
            </a:r>
          </a:p>
        </p:txBody>
      </p:sp>
      <p:sp>
        <p:nvSpPr>
          <p:cNvPr id="4" name="Title 3"/>
          <p:cNvSpPr>
            <a:spLocks noGrp="1"/>
          </p:cNvSpPr>
          <p:nvPr>
            <p:ph type="title"/>
          </p:nvPr>
        </p:nvSpPr>
        <p:spPr>
          <a:xfrm>
            <a:off x="755576" y="260648"/>
            <a:ext cx="7488832" cy="1143000"/>
          </a:xfrm>
        </p:spPr>
        <p:txBody>
          <a:bodyPr>
            <a:normAutofit/>
          </a:bodyPr>
          <a:lstStyle/>
          <a:p>
            <a:r>
              <a:rPr lang="en-CA" sz="3200" b="1" dirty="0" smtClean="0"/>
              <a:t>CEA Results – Moose-Kamloops TSA  </a:t>
            </a:r>
            <a:endParaRPr lang="en-CA" sz="3200" b="1" dirty="0"/>
          </a:p>
        </p:txBody>
      </p:sp>
      <p:sp>
        <p:nvSpPr>
          <p:cNvPr id="11" name="Content Placeholder 10"/>
          <p:cNvSpPr>
            <a:spLocks noGrp="1"/>
          </p:cNvSpPr>
          <p:nvPr>
            <p:ph sz="quarter" idx="14"/>
          </p:nvPr>
        </p:nvSpPr>
        <p:spPr>
          <a:xfrm>
            <a:off x="4788024" y="1844824"/>
            <a:ext cx="3419856" cy="3493008"/>
          </a:xfrm>
        </p:spPr>
        <p:txBody>
          <a:bodyPr>
            <a:normAutofit/>
          </a:bodyPr>
          <a:lstStyle/>
          <a:p>
            <a:pPr>
              <a:buNone/>
            </a:pPr>
            <a:r>
              <a:rPr lang="en-US" dirty="0" smtClean="0"/>
              <a:t>Likelihood of Population Decline</a:t>
            </a:r>
          </a:p>
          <a:p>
            <a:r>
              <a:rPr lang="en-US" dirty="0" smtClean="0"/>
              <a:t>Associated with:</a:t>
            </a:r>
          </a:p>
          <a:p>
            <a:pPr lvl="1"/>
            <a:r>
              <a:rPr lang="en-US" dirty="0" smtClean="0"/>
              <a:t>Predation</a:t>
            </a:r>
          </a:p>
          <a:p>
            <a:pPr lvl="1"/>
            <a:r>
              <a:rPr lang="en-US" dirty="0" smtClean="0"/>
              <a:t>Increased access – hunting</a:t>
            </a:r>
          </a:p>
          <a:p>
            <a:pPr lvl="1"/>
            <a:r>
              <a:rPr lang="en-US" dirty="0" smtClean="0"/>
              <a:t>Loss of thermal cover habitats</a:t>
            </a:r>
          </a:p>
          <a:p>
            <a:endParaRPr lang="en-US" dirty="0"/>
          </a:p>
        </p:txBody>
      </p:sp>
    </p:spTree>
    <p:extLst>
      <p:ext uri="{BB962C8B-B14F-4D97-AF65-F5344CB8AC3E}">
        <p14:creationId xmlns="" xmlns:p14="http://schemas.microsoft.com/office/powerpoint/2010/main" val="14337018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27584" y="188640"/>
            <a:ext cx="7024744" cy="1143000"/>
          </a:xfrm>
        </p:spPr>
        <p:txBody>
          <a:bodyPr>
            <a:normAutofit/>
          </a:bodyPr>
          <a:lstStyle/>
          <a:p>
            <a:r>
              <a:rPr lang="en-US" sz="2800" b="1" dirty="0" smtClean="0"/>
              <a:t>CEA Results-Pine marten-Kamloops TSA</a:t>
            </a:r>
            <a:endParaRPr lang="en-US" sz="2800" b="1" dirty="0"/>
          </a:p>
        </p:txBody>
      </p:sp>
      <p:sp>
        <p:nvSpPr>
          <p:cNvPr id="5" name="Content Placeholder 4"/>
          <p:cNvSpPr>
            <a:spLocks noGrp="1"/>
          </p:cNvSpPr>
          <p:nvPr>
            <p:ph sz="quarter" idx="14"/>
          </p:nvPr>
        </p:nvSpPr>
        <p:spPr>
          <a:xfrm>
            <a:off x="4860032" y="1628800"/>
            <a:ext cx="3456384" cy="4177639"/>
          </a:xfrm>
        </p:spPr>
        <p:txBody>
          <a:bodyPr>
            <a:normAutofit fontScale="92500" lnSpcReduction="20000"/>
          </a:bodyPr>
          <a:lstStyle/>
          <a:p>
            <a:pPr>
              <a:buNone/>
            </a:pPr>
            <a:r>
              <a:rPr lang="en-US" dirty="0" smtClean="0"/>
              <a:t>Likelihood of Population Decline</a:t>
            </a:r>
          </a:p>
          <a:p>
            <a:r>
              <a:rPr lang="en-US" dirty="0" smtClean="0"/>
              <a:t>Associated with:</a:t>
            </a:r>
          </a:p>
          <a:p>
            <a:pPr lvl="1"/>
            <a:r>
              <a:rPr lang="en-US" dirty="0" smtClean="0"/>
              <a:t>Habitat protection in  the north</a:t>
            </a:r>
          </a:p>
          <a:p>
            <a:pPr lvl="2"/>
            <a:r>
              <a:rPr lang="en-US" dirty="0" smtClean="0"/>
              <a:t>Parks</a:t>
            </a:r>
          </a:p>
          <a:p>
            <a:pPr lvl="2"/>
            <a:r>
              <a:rPr lang="en-US" dirty="0" smtClean="0"/>
              <a:t>Mountain caribou recovery</a:t>
            </a:r>
          </a:p>
          <a:p>
            <a:pPr lvl="1"/>
            <a:r>
              <a:rPr lang="en-US" dirty="0" smtClean="0"/>
              <a:t>Habitat loss and fragmentation in middle and south of TSA</a:t>
            </a:r>
          </a:p>
          <a:p>
            <a:pPr lvl="2"/>
            <a:r>
              <a:rPr lang="en-US" dirty="0" smtClean="0"/>
              <a:t>MPB Salvage harvest</a:t>
            </a:r>
          </a:p>
          <a:p>
            <a:endParaRPr lang="en-US" dirty="0"/>
          </a:p>
        </p:txBody>
      </p:sp>
      <p:pic>
        <p:nvPicPr>
          <p:cNvPr id="6" name="Picture 3"/>
          <p:cNvPicPr>
            <a:picLocks noGrp="1" noChangeAspect="1" noChangeArrowheads="1"/>
          </p:cNvPicPr>
          <p:nvPr>
            <p:ph sz="quarter" idx="13"/>
          </p:nvPr>
        </p:nvPicPr>
        <p:blipFill>
          <a:blip r:embed="rId2" cstate="print">
            <a:extLst>
              <a:ext uri="{28A0092B-C50C-407E-A947-70E740481C1C}">
                <a14:useLocalDpi xmlns="" xmlns:a14="http://schemas.microsoft.com/office/drawing/2010/main" val="0"/>
              </a:ext>
            </a:extLst>
          </a:blip>
          <a:srcRect/>
          <a:stretch>
            <a:fillRect/>
          </a:stretch>
        </p:blipFill>
        <p:spPr bwMode="auto">
          <a:xfrm>
            <a:off x="1115616" y="1556792"/>
            <a:ext cx="3412137" cy="441050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115616" y="1556792"/>
            <a:ext cx="1531188" cy="369332"/>
          </a:xfrm>
          <a:prstGeom prst="rect">
            <a:avLst/>
          </a:prstGeom>
          <a:noFill/>
        </p:spPr>
        <p:txBody>
          <a:bodyPr wrap="none" rtlCol="0">
            <a:spAutoFit/>
          </a:bodyPr>
          <a:lstStyle/>
          <a:p>
            <a:r>
              <a:rPr lang="en-CA" b="1" dirty="0" smtClean="0"/>
              <a:t>Pine Marten</a:t>
            </a:r>
            <a:endParaRPr lang="en-CA" b="1" dirty="0"/>
          </a:p>
        </p:txBody>
      </p:sp>
      <p:grpSp>
        <p:nvGrpSpPr>
          <p:cNvPr id="8" name="Group 7"/>
          <p:cNvGrpSpPr/>
          <p:nvPr/>
        </p:nvGrpSpPr>
        <p:grpSpPr>
          <a:xfrm>
            <a:off x="1115616" y="2060848"/>
            <a:ext cx="1478233" cy="1224136"/>
            <a:chOff x="6757392" y="4275258"/>
            <a:chExt cx="1478233" cy="1224136"/>
          </a:xfrm>
        </p:grpSpPr>
        <p:sp>
          <p:nvSpPr>
            <p:cNvPr id="9" name="Rectangle 8"/>
            <p:cNvSpPr/>
            <p:nvPr/>
          </p:nvSpPr>
          <p:spPr>
            <a:xfrm>
              <a:off x="6757392" y="4275258"/>
              <a:ext cx="1440160" cy="12241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nvGrpSpPr>
            <p:cNvPr id="10" name="Group 9"/>
            <p:cNvGrpSpPr/>
            <p:nvPr/>
          </p:nvGrpSpPr>
          <p:grpSpPr>
            <a:xfrm>
              <a:off x="6876256" y="4375847"/>
              <a:ext cx="839996" cy="307777"/>
              <a:chOff x="6876256" y="4375847"/>
              <a:chExt cx="839996" cy="307777"/>
            </a:xfrm>
          </p:grpSpPr>
          <p:sp>
            <p:nvSpPr>
              <p:cNvPr id="26" name="Rectangle 25"/>
              <p:cNvSpPr/>
              <p:nvPr/>
            </p:nvSpPr>
            <p:spPr>
              <a:xfrm>
                <a:off x="6876256" y="4437112"/>
                <a:ext cx="288032" cy="216024"/>
              </a:xfrm>
              <a:prstGeom prst="rect">
                <a:avLst/>
              </a:prstGeom>
              <a:solidFill>
                <a:srgbClr val="207B0B"/>
              </a:solidFill>
              <a:ln>
                <a:solidFill>
                  <a:srgbClr val="207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TextBox 26"/>
              <p:cNvSpPr txBox="1"/>
              <p:nvPr/>
            </p:nvSpPr>
            <p:spPr>
              <a:xfrm>
                <a:off x="7193352" y="4375847"/>
                <a:ext cx="522900" cy="307777"/>
              </a:xfrm>
              <a:prstGeom prst="rect">
                <a:avLst/>
              </a:prstGeom>
              <a:noFill/>
            </p:spPr>
            <p:txBody>
              <a:bodyPr wrap="none" rtlCol="0">
                <a:spAutoFit/>
              </a:bodyPr>
              <a:lstStyle/>
              <a:p>
                <a:r>
                  <a:rPr lang="en-CA" sz="1400" b="1" dirty="0" smtClean="0"/>
                  <a:t>Low</a:t>
                </a:r>
                <a:endParaRPr lang="en-CA" sz="1400" b="1" dirty="0"/>
              </a:p>
            </p:txBody>
          </p:sp>
        </p:grpSp>
        <p:grpSp>
          <p:nvGrpSpPr>
            <p:cNvPr id="11" name="Group 10"/>
            <p:cNvGrpSpPr/>
            <p:nvPr/>
          </p:nvGrpSpPr>
          <p:grpSpPr>
            <a:xfrm>
              <a:off x="6876256" y="4686012"/>
              <a:ext cx="1359369" cy="307777"/>
              <a:chOff x="6876256" y="4375847"/>
              <a:chExt cx="1359369" cy="307777"/>
            </a:xfrm>
          </p:grpSpPr>
          <p:sp>
            <p:nvSpPr>
              <p:cNvPr id="24" name="Rectangle 23"/>
              <p:cNvSpPr/>
              <p:nvPr/>
            </p:nvSpPr>
            <p:spPr>
              <a:xfrm>
                <a:off x="6876256" y="4437112"/>
                <a:ext cx="288032" cy="216024"/>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TextBox 24"/>
              <p:cNvSpPr txBox="1"/>
              <p:nvPr/>
            </p:nvSpPr>
            <p:spPr>
              <a:xfrm>
                <a:off x="7193352" y="4375847"/>
                <a:ext cx="1042273" cy="307777"/>
              </a:xfrm>
              <a:prstGeom prst="rect">
                <a:avLst/>
              </a:prstGeom>
              <a:noFill/>
            </p:spPr>
            <p:txBody>
              <a:bodyPr wrap="none" rtlCol="0">
                <a:spAutoFit/>
              </a:bodyPr>
              <a:lstStyle/>
              <a:p>
                <a:r>
                  <a:rPr lang="en-CA" sz="1400" b="1" dirty="0" smtClean="0"/>
                  <a:t>Moderate</a:t>
                </a:r>
                <a:endParaRPr lang="en-CA" sz="1400" b="1" dirty="0"/>
              </a:p>
            </p:txBody>
          </p:sp>
        </p:grpSp>
        <p:grpSp>
          <p:nvGrpSpPr>
            <p:cNvPr id="12" name="Group 11"/>
            <p:cNvGrpSpPr/>
            <p:nvPr/>
          </p:nvGrpSpPr>
          <p:grpSpPr>
            <a:xfrm>
              <a:off x="6876256" y="4978570"/>
              <a:ext cx="950603" cy="338554"/>
              <a:chOff x="6876256" y="4375847"/>
              <a:chExt cx="950603" cy="338554"/>
            </a:xfrm>
          </p:grpSpPr>
          <p:sp>
            <p:nvSpPr>
              <p:cNvPr id="22" name="Rectangle 21"/>
              <p:cNvSpPr/>
              <p:nvPr/>
            </p:nvSpPr>
            <p:spPr>
              <a:xfrm>
                <a:off x="6876256" y="4437112"/>
                <a:ext cx="288032" cy="216024"/>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TextBox 22"/>
              <p:cNvSpPr txBox="1"/>
              <p:nvPr/>
            </p:nvSpPr>
            <p:spPr>
              <a:xfrm>
                <a:off x="7193352" y="4375847"/>
                <a:ext cx="633507" cy="338554"/>
              </a:xfrm>
              <a:prstGeom prst="rect">
                <a:avLst/>
              </a:prstGeom>
              <a:noFill/>
            </p:spPr>
            <p:txBody>
              <a:bodyPr wrap="none" rtlCol="0">
                <a:spAutoFit/>
              </a:bodyPr>
              <a:lstStyle/>
              <a:p>
                <a:r>
                  <a:rPr lang="en-CA" sz="1600" b="1" dirty="0" smtClean="0"/>
                  <a:t>High</a:t>
                </a:r>
                <a:endParaRPr lang="en-CA" sz="1600" b="1" dirty="0"/>
              </a:p>
            </p:txBody>
          </p:sp>
        </p:grpSp>
      </p:gr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592" y="836712"/>
            <a:ext cx="7024744" cy="1143000"/>
          </a:xfrm>
        </p:spPr>
        <p:txBody>
          <a:bodyPr>
            <a:normAutofit fontScale="90000"/>
          </a:bodyPr>
          <a:lstStyle/>
          <a:p>
            <a:r>
              <a:rPr lang="en-CA" b="1" dirty="0" smtClean="0"/>
              <a:t>Results of Cumulative Effects Assessments</a:t>
            </a:r>
            <a:endParaRPr lang="en-CA" b="1" dirty="0"/>
          </a:p>
        </p:txBody>
      </p:sp>
      <p:pic>
        <p:nvPicPr>
          <p:cNvPr id="6147" name="Picture 3"/>
          <p:cNvPicPr>
            <a:picLocks noGrp="1" noChangeAspect="1" noChangeArrowheads="1"/>
          </p:cNvPicPr>
          <p:nvPr>
            <p:ph sz="quarter" idx="13"/>
          </p:nvPr>
        </p:nvPicPr>
        <p:blipFill>
          <a:blip r:embed="rId3" cstate="print">
            <a:extLst>
              <a:ext uri="{28A0092B-C50C-407E-A947-70E740481C1C}">
                <a14:useLocalDpi xmlns="" xmlns:a14="http://schemas.microsoft.com/office/drawing/2010/main" val="0"/>
              </a:ext>
            </a:extLst>
          </a:blip>
          <a:srcRect/>
          <a:stretch>
            <a:fillRect/>
          </a:stretch>
        </p:blipFill>
        <p:spPr bwMode="auto">
          <a:xfrm>
            <a:off x="870931" y="2132856"/>
            <a:ext cx="3587698" cy="367421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Content Placeholder 5"/>
          <p:cNvSpPr>
            <a:spLocks noGrp="1"/>
          </p:cNvSpPr>
          <p:nvPr>
            <p:ph sz="quarter" idx="14"/>
          </p:nvPr>
        </p:nvSpPr>
        <p:spPr>
          <a:xfrm>
            <a:off x="4644008" y="1700808"/>
            <a:ext cx="3527248" cy="4320480"/>
          </a:xfrm>
        </p:spPr>
        <p:txBody>
          <a:bodyPr>
            <a:normAutofit fontScale="85000" lnSpcReduction="10000"/>
          </a:bodyPr>
          <a:lstStyle/>
          <a:p>
            <a:r>
              <a:rPr lang="en-CA" dirty="0" smtClean="0"/>
              <a:t>Effects on values a result of combined influence of many factors</a:t>
            </a:r>
          </a:p>
          <a:p>
            <a:r>
              <a:rPr lang="en-CA" dirty="0" smtClean="0"/>
              <a:t>Impacts often unintended</a:t>
            </a:r>
          </a:p>
          <a:p>
            <a:r>
              <a:rPr lang="en-CA" dirty="0" smtClean="0"/>
              <a:t>Forest and other sectors generally compliant</a:t>
            </a:r>
          </a:p>
          <a:p>
            <a:r>
              <a:rPr lang="en-CA" dirty="0" smtClean="0"/>
              <a:t>Sometimes not achieving stated objectives for values</a:t>
            </a:r>
          </a:p>
          <a:p>
            <a:r>
              <a:rPr lang="en-CA" dirty="0" smtClean="0"/>
              <a:t>Suggests policy and/or regulator review</a:t>
            </a:r>
          </a:p>
          <a:p>
            <a:pPr lvl="1"/>
            <a:r>
              <a:rPr lang="en-CA" dirty="0" smtClean="0"/>
              <a:t>Clarify Objectives</a:t>
            </a:r>
          </a:p>
          <a:p>
            <a:pPr lvl="1"/>
            <a:r>
              <a:rPr lang="en-CA" dirty="0" smtClean="0"/>
              <a:t>Evaluate Effectiveness</a:t>
            </a:r>
          </a:p>
          <a:p>
            <a:endParaRPr lang="en-CA" dirty="0"/>
          </a:p>
        </p:txBody>
      </p:sp>
    </p:spTree>
    <p:extLst>
      <p:ext uri="{BB962C8B-B14F-4D97-AF65-F5344CB8AC3E}">
        <p14:creationId xmlns="" xmlns:p14="http://schemas.microsoft.com/office/powerpoint/2010/main" val="3391157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260648"/>
            <a:ext cx="7704856" cy="1143000"/>
          </a:xfrm>
        </p:spPr>
        <p:txBody>
          <a:bodyPr>
            <a:normAutofit/>
          </a:bodyPr>
          <a:lstStyle/>
          <a:p>
            <a:r>
              <a:rPr lang="en-CA" sz="3200" b="1" dirty="0" smtClean="0"/>
              <a:t>Opportunities for Defining the Future </a:t>
            </a:r>
            <a:endParaRPr lang="en-CA" sz="3200" b="1" dirty="0"/>
          </a:p>
        </p:txBody>
      </p:sp>
      <p:sp>
        <p:nvSpPr>
          <p:cNvPr id="3" name="Content Placeholder 2"/>
          <p:cNvSpPr>
            <a:spLocks noGrp="1"/>
          </p:cNvSpPr>
          <p:nvPr>
            <p:ph sz="quarter" idx="13"/>
          </p:nvPr>
        </p:nvSpPr>
        <p:spPr>
          <a:xfrm>
            <a:off x="4644008" y="1844824"/>
            <a:ext cx="3419856" cy="3493008"/>
          </a:xfrm>
        </p:spPr>
        <p:txBody>
          <a:bodyPr>
            <a:normAutofit fontScale="92500"/>
          </a:bodyPr>
          <a:lstStyle/>
          <a:p>
            <a:r>
              <a:rPr lang="en-CA" dirty="0" smtClean="0"/>
              <a:t>Change is not easy.</a:t>
            </a:r>
          </a:p>
          <a:p>
            <a:r>
              <a:rPr lang="en-CA" dirty="0" smtClean="0"/>
              <a:t>Opportunities exist for ‘positive’ change</a:t>
            </a:r>
          </a:p>
          <a:p>
            <a:r>
              <a:rPr lang="en-CA" dirty="0" smtClean="0"/>
              <a:t>Discuss and choose what those changes should look like to help define the future.</a:t>
            </a:r>
          </a:p>
          <a:p>
            <a:endParaRPr lang="en-CA" dirty="0"/>
          </a:p>
        </p:txBody>
      </p:sp>
      <p:sp>
        <p:nvSpPr>
          <p:cNvPr id="4" name="Content Placeholder 3"/>
          <p:cNvSpPr>
            <a:spLocks noGrp="1"/>
          </p:cNvSpPr>
          <p:nvPr>
            <p:ph sz="quarter" idx="14"/>
          </p:nvPr>
        </p:nvSpPr>
        <p:spPr>
          <a:xfrm>
            <a:off x="683568" y="1700808"/>
            <a:ext cx="3419856" cy="3493008"/>
          </a:xfrm>
        </p:spPr>
        <p:txBody>
          <a:bodyPr>
            <a:normAutofit/>
          </a:bodyPr>
          <a:lstStyle/>
          <a:p>
            <a:pPr marL="68580" indent="0">
              <a:buNone/>
            </a:pPr>
            <a:r>
              <a:rPr lang="en-CA" dirty="0" smtClean="0"/>
              <a:t>When asked; </a:t>
            </a:r>
          </a:p>
          <a:p>
            <a:pPr marL="68580" indent="0">
              <a:buNone/>
            </a:pPr>
            <a:r>
              <a:rPr lang="en-CA" i="1" dirty="0" smtClean="0"/>
              <a:t>“would you rather work for change or just complain?” </a:t>
            </a:r>
          </a:p>
          <a:p>
            <a:pPr marL="68580" indent="0">
              <a:buNone/>
            </a:pPr>
            <a:r>
              <a:rPr lang="en-CA" dirty="0" smtClean="0"/>
              <a:t>81% of the respondents replied:</a:t>
            </a:r>
          </a:p>
          <a:p>
            <a:pPr marL="68580" indent="0">
              <a:buNone/>
            </a:pPr>
            <a:r>
              <a:rPr lang="en-CA" i="1" dirty="0" smtClean="0"/>
              <a:t>“Do I have to choose? This is hard.”</a:t>
            </a:r>
            <a:endParaRPr lang="en-CA" i="1" dirty="0"/>
          </a:p>
        </p:txBody>
      </p:sp>
    </p:spTree>
    <p:extLst>
      <p:ext uri="{BB962C8B-B14F-4D97-AF65-F5344CB8AC3E}">
        <p14:creationId xmlns="" xmlns:p14="http://schemas.microsoft.com/office/powerpoint/2010/main" val="676399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043608" y="2060848"/>
            <a:ext cx="6777038" cy="3508375"/>
          </a:xfrm>
        </p:spPr>
        <p:txBody>
          <a:bodyPr/>
          <a:lstStyle/>
          <a:p>
            <a:pPr marL="68580" indent="0" algn="ctr">
              <a:buNone/>
            </a:pPr>
            <a:r>
              <a:rPr lang="en-CA" sz="3600" b="1" dirty="0" smtClean="0">
                <a:latin typeface="Book Antiqua" panose="02040602050305030304" pitchFamily="18" charset="0"/>
              </a:rPr>
              <a:t>“Study the Past if You Would </a:t>
            </a:r>
          </a:p>
          <a:p>
            <a:pPr marL="68580" indent="0" algn="ctr">
              <a:buNone/>
            </a:pPr>
            <a:r>
              <a:rPr lang="en-CA" sz="3600" b="1" dirty="0" smtClean="0">
                <a:latin typeface="Book Antiqua" panose="02040602050305030304" pitchFamily="18" charset="0"/>
              </a:rPr>
              <a:t>Define the Future”</a:t>
            </a:r>
          </a:p>
          <a:p>
            <a:pPr marL="68580" indent="0" algn="r">
              <a:buNone/>
            </a:pPr>
            <a:r>
              <a:rPr lang="en-CA" sz="2000" dirty="0" smtClean="0">
                <a:latin typeface="Book Antiqua" panose="02040602050305030304" pitchFamily="18" charset="0"/>
              </a:rPr>
              <a:t>Confucius</a:t>
            </a:r>
            <a:endParaRPr lang="en-CA" sz="2000" dirty="0">
              <a:latin typeface="Book Antiqua" panose="02040602050305030304" pitchFamily="18" charset="0"/>
            </a:endParaRPr>
          </a:p>
        </p:txBody>
      </p:sp>
    </p:spTree>
    <p:extLst>
      <p:ext uri="{BB962C8B-B14F-4D97-AF65-F5344CB8AC3E}">
        <p14:creationId xmlns="" xmlns:p14="http://schemas.microsoft.com/office/powerpoint/2010/main" val="12915790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755576" y="908720"/>
            <a:ext cx="7488832" cy="936104"/>
          </a:xfrm>
        </p:spPr>
        <p:txBody>
          <a:bodyPr/>
          <a:lstStyle/>
          <a:p>
            <a:pPr marL="68580" indent="0">
              <a:buNone/>
            </a:pPr>
            <a:r>
              <a:rPr lang="en-CA" dirty="0" smtClean="0">
                <a:latin typeface="Book Antiqua" panose="02040602050305030304" pitchFamily="18" charset="0"/>
              </a:rPr>
              <a:t>History Repeats Itself….</a:t>
            </a:r>
            <a:endParaRPr lang="en-CA" dirty="0">
              <a:latin typeface="Book Antiqua" panose="02040602050305030304" pitchFamily="18" charset="0"/>
            </a:endParaRPr>
          </a:p>
        </p:txBody>
      </p:sp>
      <p:pic>
        <p:nvPicPr>
          <p:cNvPr id="6" name="Content Placeholder 5"/>
          <p:cNvPicPr>
            <a:picLocks noGrp="1" noChangeAspect="1"/>
          </p:cNvPicPr>
          <p:nvPr>
            <p:ph sz="quarter" idx="14"/>
          </p:nvPr>
        </p:nvPicPr>
        <p:blipFill>
          <a:blip r:embed="rId3" cstate="print">
            <a:extLst>
              <a:ext uri="{28A0092B-C50C-407E-A947-70E740481C1C}">
                <a14:useLocalDpi xmlns="" xmlns:a14="http://schemas.microsoft.com/office/drawing/2010/main" val="0"/>
              </a:ext>
            </a:extLst>
          </a:blip>
          <a:stretch>
            <a:fillRect/>
          </a:stretch>
        </p:blipFill>
        <p:spPr>
          <a:xfrm>
            <a:off x="1475656" y="1484784"/>
            <a:ext cx="6193035" cy="4642912"/>
          </a:xfrm>
        </p:spPr>
      </p:pic>
    </p:spTree>
    <p:extLst>
      <p:ext uri="{BB962C8B-B14F-4D97-AF65-F5344CB8AC3E}">
        <p14:creationId xmlns="" xmlns:p14="http://schemas.microsoft.com/office/powerpoint/2010/main" val="2387349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11560" y="10028"/>
            <a:ext cx="7024744" cy="1143000"/>
          </a:xfrm>
        </p:spPr>
        <p:txBody>
          <a:bodyPr/>
          <a:lstStyle/>
          <a:p>
            <a:r>
              <a:rPr lang="en-CA" b="1" dirty="0" smtClean="0"/>
              <a:t>Sweden</a:t>
            </a:r>
            <a:endParaRPr lang="en-CA" b="1" dirty="0"/>
          </a:p>
        </p:txBody>
      </p:sp>
      <p:pic>
        <p:nvPicPr>
          <p:cNvPr id="1026" name="Picture 2"/>
          <p:cNvPicPr>
            <a:picLocks noGrp="1" noChangeAspect="1" noChangeArrowheads="1"/>
          </p:cNvPicPr>
          <p:nvPr>
            <p:ph sz="quarter" idx="14"/>
          </p:nvPr>
        </p:nvPicPr>
        <p:blipFill>
          <a:blip r:embed="rId3" cstate="print">
            <a:extLst>
              <a:ext uri="{28A0092B-C50C-407E-A947-70E740481C1C}">
                <a14:useLocalDpi xmlns="" xmlns:a14="http://schemas.microsoft.com/office/drawing/2010/main" val="0"/>
              </a:ext>
            </a:extLst>
          </a:blip>
          <a:stretch>
            <a:fillRect/>
          </a:stretch>
        </p:blipFill>
        <p:spPr bwMode="auto">
          <a:xfrm>
            <a:off x="755576" y="1196752"/>
            <a:ext cx="4346304" cy="489835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292080" y="1019915"/>
            <a:ext cx="3048000" cy="2286000"/>
          </a:xfrm>
          <a:prstGeom prst="rect">
            <a:avLst/>
          </a:prstGeom>
        </p:spPr>
      </p:pic>
      <p:pic>
        <p:nvPicPr>
          <p:cNvPr id="9" name="Picture 8"/>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6178807" y="2650604"/>
            <a:ext cx="2378098" cy="3429000"/>
          </a:xfrm>
          <a:prstGeom prst="rect">
            <a:avLst/>
          </a:prstGeom>
        </p:spPr>
      </p:pic>
      <p:pic>
        <p:nvPicPr>
          <p:cNvPr id="6" name="Picture 5"/>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4788024" y="3316858"/>
            <a:ext cx="2287119" cy="1229866"/>
          </a:xfrm>
          <a:prstGeom prst="rect">
            <a:avLst/>
          </a:prstGeom>
        </p:spPr>
      </p:pic>
      <p:pic>
        <p:nvPicPr>
          <p:cNvPr id="7" name="Picture 6"/>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6683388" y="4077072"/>
            <a:ext cx="1967880" cy="1881785"/>
          </a:xfrm>
          <a:prstGeom prst="rect">
            <a:avLst/>
          </a:prstGeom>
        </p:spPr>
      </p:pic>
      <p:pic>
        <p:nvPicPr>
          <p:cNvPr id="8" name="Picture 7"/>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5260757" y="4221088"/>
            <a:ext cx="1555323" cy="2023645"/>
          </a:xfrm>
          <a:prstGeom prst="rect">
            <a:avLst/>
          </a:prstGeom>
        </p:spPr>
      </p:pic>
      <p:sp>
        <p:nvSpPr>
          <p:cNvPr id="10" name="TextBox 9"/>
          <p:cNvSpPr txBox="1"/>
          <p:nvPr/>
        </p:nvSpPr>
        <p:spPr>
          <a:xfrm>
            <a:off x="614380" y="6221389"/>
            <a:ext cx="5458546" cy="307777"/>
          </a:xfrm>
          <a:prstGeom prst="rect">
            <a:avLst/>
          </a:prstGeom>
          <a:noFill/>
        </p:spPr>
        <p:txBody>
          <a:bodyPr wrap="none" rtlCol="0">
            <a:spAutoFit/>
          </a:bodyPr>
          <a:lstStyle/>
          <a:p>
            <a:r>
              <a:rPr lang="en-CA" sz="1400" dirty="0" smtClean="0"/>
              <a:t>Linder and </a:t>
            </a:r>
            <a:r>
              <a:rPr lang="en-CA" sz="1400" dirty="0" err="1" smtClean="0"/>
              <a:t>Ostlund</a:t>
            </a:r>
            <a:r>
              <a:rPr lang="en-CA" sz="1400" dirty="0" smtClean="0"/>
              <a:t> (1998) In </a:t>
            </a:r>
            <a:r>
              <a:rPr lang="en-CA" sz="1400" dirty="0" err="1" smtClean="0"/>
              <a:t>Lindenmayer</a:t>
            </a:r>
            <a:r>
              <a:rPr lang="en-CA" sz="1400" dirty="0" smtClean="0"/>
              <a:t> and Fischer (2006) </a:t>
            </a:r>
            <a:endParaRPr lang="en-CA" sz="1400" dirty="0"/>
          </a:p>
        </p:txBody>
      </p:sp>
    </p:spTree>
    <p:extLst>
      <p:ext uri="{BB962C8B-B14F-4D97-AF65-F5344CB8AC3E}">
        <p14:creationId xmlns="" xmlns:p14="http://schemas.microsoft.com/office/powerpoint/2010/main" val="3370005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043608" y="1132679"/>
            <a:ext cx="6840760" cy="5269920"/>
          </a:xfrm>
          <a:prstGeom prst="rect">
            <a:avLst/>
          </a:prstGeom>
        </p:spPr>
      </p:pic>
      <p:sp>
        <p:nvSpPr>
          <p:cNvPr id="2" name="Title 1"/>
          <p:cNvSpPr>
            <a:spLocks noGrp="1"/>
          </p:cNvSpPr>
          <p:nvPr>
            <p:ph type="title"/>
          </p:nvPr>
        </p:nvSpPr>
        <p:spPr>
          <a:xfrm>
            <a:off x="899592" y="446799"/>
            <a:ext cx="5296434" cy="685880"/>
          </a:xfrm>
        </p:spPr>
        <p:txBody>
          <a:bodyPr>
            <a:normAutofit/>
          </a:bodyPr>
          <a:lstStyle/>
          <a:p>
            <a:r>
              <a:rPr lang="en-CA" sz="2800" b="1" dirty="0" smtClean="0"/>
              <a:t>Northeastern United States </a:t>
            </a:r>
            <a:endParaRPr lang="en-CA" sz="2800" b="1" dirty="0"/>
          </a:p>
        </p:txBody>
      </p:sp>
      <p:pic>
        <p:nvPicPr>
          <p:cNvPr id="2050" name="Picture 2"/>
          <p:cNvPicPr>
            <a:picLocks noGrp="1" noChangeAspect="1" noChangeArrowheads="1"/>
          </p:cNvPicPr>
          <p:nvPr>
            <p:ph sz="quarter" idx="13"/>
          </p:nvPr>
        </p:nvPicPr>
        <p:blipFill>
          <a:blip r:embed="rId4" cstate="print">
            <a:extLst>
              <a:ext uri="{28A0092B-C50C-407E-A947-70E740481C1C}">
                <a14:useLocalDpi xmlns="" xmlns:a14="http://schemas.microsoft.com/office/drawing/2010/main" val="0"/>
              </a:ext>
            </a:extLst>
          </a:blip>
          <a:stretch>
            <a:fillRect/>
          </a:stretch>
        </p:blipFill>
        <p:spPr bwMode="auto">
          <a:xfrm>
            <a:off x="1979712" y="2780210"/>
            <a:ext cx="2921894" cy="2017659"/>
          </a:xfrm>
          <a:prstGeom prst="rect">
            <a:avLst/>
          </a:prstGeom>
          <a:noFill/>
          <a:ln w="6350">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pic>
        <p:nvPicPr>
          <p:cNvPr id="5122" name="Picture 2"/>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300192" y="3933056"/>
            <a:ext cx="1584771" cy="15847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3406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a:off x="1331640" y="1039774"/>
            <a:ext cx="6480720" cy="5206179"/>
          </a:xfrm>
        </p:spPr>
      </p:pic>
      <p:sp>
        <p:nvSpPr>
          <p:cNvPr id="3" name="Rectangle 2"/>
          <p:cNvSpPr/>
          <p:nvPr/>
        </p:nvSpPr>
        <p:spPr>
          <a:xfrm>
            <a:off x="6876256" y="1628800"/>
            <a:ext cx="936104" cy="3384376"/>
          </a:xfrm>
          <a:prstGeom prst="rect">
            <a:avLst/>
          </a:prstGeom>
          <a:solidFill>
            <a:schemeClr val="accent6">
              <a:lumMod val="60000"/>
              <a:lumOff val="40000"/>
              <a:alpha val="36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 xmlns:p14="http://schemas.microsoft.com/office/powerpoint/2010/main" val="3386610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CA"/>
          </a:p>
        </p:txBody>
      </p:sp>
      <p:grpSp>
        <p:nvGrpSpPr>
          <p:cNvPr id="3" name="Group 2"/>
          <p:cNvGrpSpPr/>
          <p:nvPr/>
        </p:nvGrpSpPr>
        <p:grpSpPr>
          <a:xfrm>
            <a:off x="611560" y="1330082"/>
            <a:ext cx="7873626" cy="4441370"/>
            <a:chOff x="899592" y="1507910"/>
            <a:chExt cx="7873626" cy="4441370"/>
          </a:xfrm>
        </p:grpSpPr>
        <p:pic>
          <p:nvPicPr>
            <p:cNvPr id="205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99592" y="1518132"/>
              <a:ext cx="7873626" cy="4431148"/>
            </a:xfrm>
            <a:prstGeom prst="rect">
              <a:avLst/>
            </a:prstGeom>
            <a:noFill/>
            <a:ln w="6350">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sp>
          <p:nvSpPr>
            <p:cNvPr id="2" name="TextBox 1"/>
            <p:cNvSpPr txBox="1"/>
            <p:nvPr/>
          </p:nvSpPr>
          <p:spPr>
            <a:xfrm>
              <a:off x="2627784" y="1507910"/>
              <a:ext cx="5561138" cy="523220"/>
            </a:xfrm>
            <a:prstGeom prst="rect">
              <a:avLst/>
            </a:prstGeom>
            <a:noFill/>
          </p:spPr>
          <p:txBody>
            <a:bodyPr wrap="none" rtlCol="0">
              <a:spAutoFit/>
            </a:bodyPr>
            <a:lstStyle/>
            <a:p>
              <a:r>
                <a:rPr lang="en-CA" sz="1400" b="1" dirty="0" smtClean="0"/>
                <a:t>Dry Douglas Fir and Ponderosa Pine forests near Kamloops, BC</a:t>
              </a:r>
            </a:p>
            <a:p>
              <a:pPr algn="r"/>
              <a:r>
                <a:rPr lang="en-CA" sz="1400" dirty="0" smtClean="0"/>
                <a:t>(</a:t>
              </a:r>
              <a:r>
                <a:rPr lang="en-CA" sz="1400" dirty="0" err="1" smtClean="0"/>
                <a:t>Klenner</a:t>
              </a:r>
              <a:r>
                <a:rPr lang="en-CA" sz="1400" dirty="0" smtClean="0"/>
                <a:t> et al. 2008)</a:t>
              </a:r>
              <a:endParaRPr lang="en-CA" sz="1400" dirty="0"/>
            </a:p>
          </p:txBody>
        </p:sp>
      </p:grpSp>
      <p:grpSp>
        <p:nvGrpSpPr>
          <p:cNvPr id="6" name="Group 5"/>
          <p:cNvGrpSpPr/>
          <p:nvPr/>
        </p:nvGrpSpPr>
        <p:grpSpPr>
          <a:xfrm>
            <a:off x="1348476" y="1486451"/>
            <a:ext cx="6399793" cy="3513077"/>
            <a:chOff x="467543" y="1556792"/>
            <a:chExt cx="6399793" cy="3513077"/>
          </a:xfrm>
        </p:grpSpPr>
        <p:pic>
          <p:nvPicPr>
            <p:cNvPr id="8"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67543" y="1556792"/>
              <a:ext cx="6399793" cy="3513077"/>
            </a:xfrm>
            <a:prstGeom prst="rect">
              <a:avLst/>
            </a:prstGeom>
            <a:noFill/>
            <a:ln w="6350">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sp>
          <p:nvSpPr>
            <p:cNvPr id="5" name="TextBox 4"/>
            <p:cNvSpPr txBox="1"/>
            <p:nvPr/>
          </p:nvSpPr>
          <p:spPr>
            <a:xfrm>
              <a:off x="4139952" y="1628848"/>
              <a:ext cx="2560316" cy="615553"/>
            </a:xfrm>
            <a:prstGeom prst="rect">
              <a:avLst/>
            </a:prstGeom>
            <a:noFill/>
          </p:spPr>
          <p:txBody>
            <a:bodyPr wrap="none" rtlCol="0">
              <a:spAutoFit/>
            </a:bodyPr>
            <a:lstStyle/>
            <a:p>
              <a:r>
                <a:rPr lang="en-CA" b="1" dirty="0" smtClean="0"/>
                <a:t>Glacier National Park</a:t>
              </a:r>
            </a:p>
            <a:p>
              <a:pPr algn="r"/>
              <a:r>
                <a:rPr lang="en-CA" sz="1600" dirty="0" smtClean="0"/>
                <a:t>(Johnson et al. 1990)</a:t>
              </a:r>
              <a:endParaRPr lang="en-CA" sz="1600" dirty="0"/>
            </a:p>
          </p:txBody>
        </p:sp>
      </p:grpSp>
      <p:pic>
        <p:nvPicPr>
          <p:cNvPr id="7" name="Content Placeholder 6"/>
          <p:cNvPicPr>
            <a:picLocks noGrp="1" noChangeAspect="1"/>
          </p:cNvPicPr>
          <p:nvPr>
            <p:ph sz="quarter" idx="13"/>
          </p:nvPr>
        </p:nvPicPr>
        <p:blipFill>
          <a:blip r:embed="rId5" cstate="print">
            <a:extLst>
              <a:ext uri="{28A0092B-C50C-407E-A947-70E740481C1C}">
                <a14:useLocalDpi xmlns="" xmlns:a14="http://schemas.microsoft.com/office/drawing/2010/main" val="0"/>
              </a:ext>
            </a:extLst>
          </a:blip>
          <a:stretch>
            <a:fillRect/>
          </a:stretch>
        </p:blipFill>
        <p:spPr>
          <a:xfrm>
            <a:off x="657213" y="1268760"/>
            <a:ext cx="7863781" cy="4365705"/>
          </a:xfrm>
        </p:spPr>
      </p:pic>
      <p:sp>
        <p:nvSpPr>
          <p:cNvPr id="9" name="TextBox 8"/>
          <p:cNvSpPr txBox="1"/>
          <p:nvPr/>
        </p:nvSpPr>
        <p:spPr>
          <a:xfrm>
            <a:off x="5940152" y="1340768"/>
            <a:ext cx="2375971" cy="369332"/>
          </a:xfrm>
          <a:prstGeom prst="rect">
            <a:avLst/>
          </a:prstGeom>
          <a:noFill/>
        </p:spPr>
        <p:txBody>
          <a:bodyPr wrap="none" rtlCol="0">
            <a:spAutoFit/>
          </a:bodyPr>
          <a:lstStyle/>
          <a:p>
            <a:r>
              <a:rPr lang="en-CA" sz="1400" b="1" dirty="0" smtClean="0"/>
              <a:t>Taylor and Carroll ( 2004</a:t>
            </a:r>
            <a:r>
              <a:rPr lang="en-CA" dirty="0" smtClean="0"/>
              <a:t>)</a:t>
            </a:r>
            <a:endParaRPr lang="en-CA" dirty="0"/>
          </a:p>
        </p:txBody>
      </p:sp>
      <p:pic>
        <p:nvPicPr>
          <p:cNvPr id="8194" name="Picture 2"/>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187624" y="980728"/>
            <a:ext cx="6694388" cy="502370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035652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5" name="Content Placeholder 4"/>
          <p:cNvPicPr>
            <a:picLocks noGrp="1" noChangeAspect="1"/>
          </p:cNvPicPr>
          <p:nvPr>
            <p:ph sz="quarter" idx="13"/>
          </p:nvPr>
        </p:nvPicPr>
        <p:blipFill>
          <a:blip r:embed="rId3" cstate="print">
            <a:extLst>
              <a:ext uri="{28A0092B-C50C-407E-A947-70E740481C1C}">
                <a14:useLocalDpi xmlns="" xmlns:a14="http://schemas.microsoft.com/office/drawing/2010/main" val="0"/>
              </a:ext>
            </a:extLst>
          </a:blip>
          <a:stretch>
            <a:fillRect/>
          </a:stretch>
        </p:blipFill>
        <p:spPr>
          <a:xfrm>
            <a:off x="775388" y="692696"/>
            <a:ext cx="7720540" cy="5286299"/>
          </a:xfrm>
          <a:ln w="6350">
            <a:solidFill>
              <a:schemeClr val="tx1"/>
            </a:solidFill>
          </a:ln>
        </p:spPr>
      </p:pic>
      <p:pic>
        <p:nvPicPr>
          <p:cNvPr id="8" name="Picture 7"/>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487421" y="1700808"/>
            <a:ext cx="6636887" cy="3229952"/>
          </a:xfrm>
          <a:prstGeom prst="rect">
            <a:avLst/>
          </a:prstGeom>
        </p:spPr>
      </p:pic>
      <p:sp>
        <p:nvSpPr>
          <p:cNvPr id="3" name="TextBox 2"/>
          <p:cNvSpPr txBox="1"/>
          <p:nvPr/>
        </p:nvSpPr>
        <p:spPr>
          <a:xfrm>
            <a:off x="971600" y="5568982"/>
            <a:ext cx="2759089" cy="307777"/>
          </a:xfrm>
          <a:prstGeom prst="rect">
            <a:avLst/>
          </a:prstGeom>
          <a:noFill/>
        </p:spPr>
        <p:txBody>
          <a:bodyPr wrap="none" rtlCol="0">
            <a:spAutoFit/>
          </a:bodyPr>
          <a:lstStyle/>
          <a:p>
            <a:r>
              <a:rPr lang="en-CA" sz="1400" dirty="0" smtClean="0"/>
              <a:t>Source: </a:t>
            </a:r>
            <a:r>
              <a:rPr lang="en-CA" sz="1400" dirty="0"/>
              <a:t>H</a:t>
            </a:r>
            <a:r>
              <a:rPr lang="en-CA" sz="1400" dirty="0" smtClean="0"/>
              <a:t>agerman et al. 2010</a:t>
            </a:r>
            <a:endParaRPr lang="en-CA" sz="1400" dirty="0"/>
          </a:p>
        </p:txBody>
      </p:sp>
    </p:spTree>
    <p:extLst>
      <p:ext uri="{BB962C8B-B14F-4D97-AF65-F5344CB8AC3E}">
        <p14:creationId xmlns="" xmlns:p14="http://schemas.microsoft.com/office/powerpoint/2010/main" val="2712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p:cNvPicPr>
            <a:picLocks noGrp="1" noChangeAspect="1"/>
          </p:cNvPicPr>
          <p:nvPr>
            <p:ph sz="quarter" idx="4294967295"/>
          </p:nvPr>
        </p:nvPicPr>
        <p:blipFill>
          <a:blip r:embed="rId3" cstate="print">
            <a:extLst>
              <a:ext uri="{28A0092B-C50C-407E-A947-70E740481C1C}">
                <a14:useLocalDpi xmlns="" xmlns:a14="http://schemas.microsoft.com/office/drawing/2010/main" val="0"/>
              </a:ext>
            </a:extLst>
          </a:blip>
          <a:stretch>
            <a:fillRect/>
          </a:stretch>
        </p:blipFill>
        <p:spPr>
          <a:xfrm>
            <a:off x="971600" y="1772816"/>
            <a:ext cx="6429285" cy="3600400"/>
          </a:xfrm>
          <a:prstGeom prst="rect">
            <a:avLst/>
          </a:prstGeom>
        </p:spPr>
      </p:pic>
      <p:sp>
        <p:nvSpPr>
          <p:cNvPr id="5" name="TextBox 4"/>
          <p:cNvSpPr txBox="1"/>
          <p:nvPr/>
        </p:nvSpPr>
        <p:spPr>
          <a:xfrm>
            <a:off x="2123728" y="1556792"/>
            <a:ext cx="4552849" cy="338554"/>
          </a:xfrm>
          <a:prstGeom prst="rect">
            <a:avLst/>
          </a:prstGeom>
          <a:noFill/>
        </p:spPr>
        <p:txBody>
          <a:bodyPr wrap="none" rtlCol="0">
            <a:spAutoFit/>
          </a:bodyPr>
          <a:lstStyle/>
          <a:p>
            <a:r>
              <a:rPr lang="en-US" sz="1600" dirty="0" smtClean="0"/>
              <a:t>Parks and Protected Areas in BC, Since 1939</a:t>
            </a:r>
            <a:endParaRPr lang="en-US" sz="1600" dirty="0"/>
          </a:p>
        </p:txBody>
      </p:sp>
      <p:pic>
        <p:nvPicPr>
          <p:cNvPr id="8" name="Picture 7"/>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755576" y="1484784"/>
            <a:ext cx="7613674" cy="4176464"/>
          </a:xfrm>
          <a:prstGeom prst="rect">
            <a:avLst/>
          </a:prstGeom>
        </p:spPr>
      </p:pic>
      <p:pic>
        <p:nvPicPr>
          <p:cNvPr id="9" name="Picture 8"/>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2843808" y="1412776"/>
            <a:ext cx="3369394" cy="4310501"/>
          </a:xfrm>
          <a:prstGeom prst="rect">
            <a:avLst/>
          </a:prstGeom>
        </p:spPr>
      </p:pic>
    </p:spTree>
    <p:extLst>
      <p:ext uri="{BB962C8B-B14F-4D97-AF65-F5344CB8AC3E}">
        <p14:creationId xmlns="" xmlns:p14="http://schemas.microsoft.com/office/powerpoint/2010/main" val="3830240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emplate>
  <TotalTime>1756</TotalTime>
  <Words>1108</Words>
  <Application>Microsoft Office PowerPoint</Application>
  <PresentationFormat>On-screen Show (4:3)</PresentationFormat>
  <Paragraphs>151</Paragraphs>
  <Slides>17</Slides>
  <Notes>14</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Austin</vt:lpstr>
      <vt:lpstr>Opportunities for Directing Change on the Forested Landscape</vt:lpstr>
      <vt:lpstr>Slide 2</vt:lpstr>
      <vt:lpstr>Slide 3</vt:lpstr>
      <vt:lpstr>Sweden</vt:lpstr>
      <vt:lpstr>Northeastern United States </vt:lpstr>
      <vt:lpstr>Slide 6</vt:lpstr>
      <vt:lpstr>Slide 7</vt:lpstr>
      <vt:lpstr>Slide 8</vt:lpstr>
      <vt:lpstr>Slide 9</vt:lpstr>
      <vt:lpstr>Slide 10</vt:lpstr>
      <vt:lpstr>Slide 11</vt:lpstr>
      <vt:lpstr>Slide 12</vt:lpstr>
      <vt:lpstr>Slide 13</vt:lpstr>
      <vt:lpstr>CEA Results – Moose-Kamloops TSA  </vt:lpstr>
      <vt:lpstr>CEA Results-Pine marten-Kamloops TSA</vt:lpstr>
      <vt:lpstr>Results of Cumulative Effects Assessments</vt:lpstr>
      <vt:lpstr>Opportunities for Defining the Future </vt:lpstr>
    </vt:vector>
  </TitlesOfParts>
  <Company>Province of British Columbia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Opportunities for Directing Change on the Forested Landscape</dc:title>
  <dc:creator>Lewis, Doug W FLNR:EX</dc:creator>
  <cp:lastModifiedBy>aaa</cp:lastModifiedBy>
  <cp:revision>76</cp:revision>
  <cp:lastPrinted>2016-02-22T01:07:26Z</cp:lastPrinted>
  <dcterms:created xsi:type="dcterms:W3CDTF">2016-02-16T18:56:09Z</dcterms:created>
  <dcterms:modified xsi:type="dcterms:W3CDTF">2016-03-07T03:45:23Z</dcterms:modified>
</cp:coreProperties>
</file>